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1" r:id="rId4"/>
    <p:sldId id="309" r:id="rId5"/>
    <p:sldId id="258" r:id="rId6"/>
    <p:sldId id="259" r:id="rId7"/>
    <p:sldId id="260" r:id="rId8"/>
    <p:sldId id="263" r:id="rId9"/>
    <p:sldId id="261" r:id="rId10"/>
    <p:sldId id="262" r:id="rId11"/>
    <p:sldId id="264" r:id="rId12"/>
    <p:sldId id="310" r:id="rId13"/>
    <p:sldId id="266" r:id="rId14"/>
    <p:sldId id="267" r:id="rId15"/>
    <p:sldId id="268" r:id="rId16"/>
    <p:sldId id="265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69" d="100"/>
          <a:sy n="69" d="100"/>
        </p:scale>
        <p:origin x="3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527C1-1804-457C-BCA6-113FC1AAE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C70F9A-2EE6-4859-9E45-B2133F77C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735FF-350F-425C-BE1B-5EDA81A3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C97F6-36BA-4DC6-A5F2-64BC342D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F7BEC-5724-464C-9EEC-5395E51BE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175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F13A3-3F88-436E-BEEC-C73CC3A2A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16AB3F-73CE-4A6E-878C-3088F50C4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81AF4-3FE4-4867-ACB0-24C9C62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91766-5F10-495F-BA25-D517A42CA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B2139-F843-46D7-912C-1394D5D14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51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1A0D72-1BF4-4255-8BA0-8FB897815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57FC40-0311-4598-8742-6D115C8DA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61025-DDFE-4E47-BB2E-4F91F01AF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CC1C7-6C04-4AD6-BF9B-D7FD56AE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F5F1-6B7C-4675-B128-CF3DCC5AB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64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B32F4-F77B-4AB9-9414-E42DB92F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C8558-AA36-4433-AC22-0140E1F23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C922A-2A18-468A-B400-55DF6C30B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B9A6C-0E99-487B-BA47-A803D2AF6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15800-507D-4BA3-8DA0-B41F1A93D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46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C2EC0-2C3C-45E4-B3E4-F97F3AF38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435957-AD97-4BF6-8FB0-1425E6E5A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58C5C-DA67-454F-BE36-584495B4B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2C17-DB13-4FE8-B366-01103E67F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87662-DD87-4D66-9192-79B3CCB7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07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4D102-7DF5-43DD-A9B1-A883C511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D295A-A3E6-4385-816F-D0E53F9F6C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87E66-2B54-4C65-95A2-0A7AEDF92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93380-E9A0-4DD0-9404-A84580A2A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CBD32F-21C7-4114-9882-6DABD15FA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C46FE-2F19-4A4E-B726-F357B83A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0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5CCAC-0803-4D40-A517-1A5EC64AC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C6E28-4DFB-468A-BE8B-1AC0B5850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A13B7-2599-42D7-A682-F1CA1AFE6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CD8F05-3627-4E67-A8A3-30183094D3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430EE1-D579-4E3A-8022-DEDCAE714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699D6C-99B5-4269-A0BA-05654A99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BD644D-30FB-431F-8BCE-536BEE274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AC289F-9C19-4360-8B30-4C8FC39AE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99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3BFB4-61CE-485B-A381-A86BB8558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F9780-04B9-401B-967C-93E7899BE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BA6A56-B53F-41B8-AB93-A701F35E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FC36DF-68EA-458A-ACEC-F57EA68AF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7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91824C-B8A8-4596-A9D8-20F0D1750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DD5995-AB8F-48B3-91B8-81DD94D14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E246D-2E9A-4910-8869-3DB6A76B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78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EF703-70D7-490A-9E36-48BBCD7A5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A85CA-BB48-4B87-9278-CC741357B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2DF89B-7387-4AD7-8EE4-80A49EF72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30FC54-9443-4079-88CF-3B7704750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FD565-AAB4-45C4-A3E7-2360E945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B8ABC-7B21-45BE-B8C6-CFF38951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04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33A7E-D6DE-43DB-9A8B-DD9DB090D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07B95-AA8B-4CD5-816A-A79D5C3141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F596B-755D-4CDD-87B0-FD7426D6E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5BE81-AB34-4D77-A487-114C10B05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84FA1B-6320-4A82-92F3-9180056EC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586E0-4673-4626-8A2B-2095F746A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15272E-66D7-46A8-A18D-E0A9DF229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5E15A-61A6-4F46-BE59-EA9832B1C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0653E-91FF-4743-B33A-D67B29E308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50952-01B7-4E83-9FED-999BE0EB8DC9}" type="datetimeFigureOut">
              <a:rPr lang="en-GB" smtClean="0"/>
              <a:t>11/08/2023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90609-4D4C-46A4-910B-75016AE05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C2B82-142C-4FE2-850C-66B37354A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A0D9B-5346-49CA-A604-CE3399FF4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0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buhb.nhs.wales/healthcare-services/enhanced-local-general-hospitals/royal-gwent-hospital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buhb.nhs.wales/healthcare-services/community-services/community-hospitals-and-facilities/ysbyty-aneurin-bevan/" TargetMode="External"/><Relationship Id="rId5" Type="http://schemas.openxmlformats.org/officeDocument/2006/relationships/hyperlink" Target="https://abuhb.nhs.wales/healthcare-services/enhanced-local-general-hospitals/ysbyty-ystrad-fawr/" TargetMode="External"/><Relationship Id="rId4" Type="http://schemas.openxmlformats.org/officeDocument/2006/relationships/hyperlink" Target="https://abuhb.nhs.wales/healthcare-services/enhanced-local-general-hospitals/nevill-hall-hospital/%22%20/t%20%22_sel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53691805?app_id=12296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52388917?app_id=122963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53693334?app_id=122963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852388891?app_id=12296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41F791-90A9-4218-AF37-248D75E5D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88B42A4-DA64-466A-98DD-89F23BE02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24689"/>
            <a:ext cx="9144000" cy="2387600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rgbClr val="002060"/>
                </a:solidFill>
                <a:latin typeface="Frutiger"/>
              </a:rPr>
              <a:t>Care Navigation</a:t>
            </a:r>
            <a:br>
              <a:rPr lang="en-GB" b="1" dirty="0">
                <a:latin typeface="Frutiger"/>
              </a:rPr>
            </a:br>
            <a:br>
              <a:rPr lang="en-GB" sz="1300" b="1" dirty="0">
                <a:latin typeface="Frutiger"/>
              </a:rPr>
            </a:br>
            <a:r>
              <a:rPr lang="en-GB" b="1" dirty="0">
                <a:solidFill>
                  <a:schemeClr val="accent2"/>
                </a:solidFill>
                <a:latin typeface="Frutiger"/>
              </a:rPr>
              <a:t>Urgent </a:t>
            </a:r>
            <a:r>
              <a:rPr lang="en-GB" sz="4400" b="1" dirty="0">
                <a:solidFill>
                  <a:srgbClr val="002060"/>
                </a:solidFill>
                <a:latin typeface="Frutiger"/>
              </a:rPr>
              <a:t>and</a:t>
            </a:r>
            <a:r>
              <a:rPr lang="en-GB" b="1" dirty="0">
                <a:latin typeface="Frutiger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Frutiger"/>
              </a:rPr>
              <a:t>Emergency </a:t>
            </a:r>
            <a:r>
              <a:rPr lang="en-GB" sz="6000" b="1" dirty="0">
                <a:solidFill>
                  <a:srgbClr val="002060"/>
                </a:solidFill>
                <a:latin typeface="Frutiger"/>
              </a:rPr>
              <a:t>Care</a:t>
            </a:r>
            <a:br>
              <a:rPr lang="en-GB" b="1" dirty="0">
                <a:latin typeface="Frutiger"/>
              </a:rPr>
            </a:br>
            <a:r>
              <a:rPr lang="en-GB" sz="3100" i="1" dirty="0">
                <a:solidFill>
                  <a:srgbClr val="002060"/>
                </a:solidFill>
                <a:latin typeface="Frutiger"/>
              </a:rPr>
              <a:t>at </a:t>
            </a:r>
            <a:r>
              <a:rPr lang="en-GB" sz="3100" dirty="0">
                <a:solidFill>
                  <a:srgbClr val="002060"/>
                </a:solidFill>
                <a:latin typeface="Frutiger"/>
              </a:rPr>
              <a:t>Aneurin Bevan University Health Board</a:t>
            </a:r>
          </a:p>
        </p:txBody>
      </p:sp>
    </p:spTree>
    <p:extLst>
      <p:ext uri="{BB962C8B-B14F-4D97-AF65-F5344CB8AC3E}">
        <p14:creationId xmlns:p14="http://schemas.microsoft.com/office/powerpoint/2010/main" val="1807904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-11084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4400" dirty="0">
              <a:solidFill>
                <a:srgbClr val="002060"/>
              </a:solidFill>
              <a:latin typeface="Frutiger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630381" y="2341419"/>
            <a:ext cx="10931237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000000"/>
                </a:solidFill>
                <a:effectLst/>
                <a:latin typeface="Frutiger"/>
              </a:rPr>
              <a:t>Where is the nearest MIU?</a:t>
            </a:r>
            <a:endParaRPr lang="en-GB" sz="32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endParaRPr lang="en-GB" sz="1800" b="0" i="0" dirty="0">
              <a:solidFill>
                <a:srgbClr val="343A4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You can find Minor Injury Units in our Health Board area at the following Hospitals: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- 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3"/>
              </a:rPr>
              <a:t>Royal Gwent Hospital, Newport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(Open 24 hours a day, 7 days a week)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- </a:t>
            </a:r>
            <a:r>
              <a:rPr lang="en-GB" sz="2400" b="0" i="0" u="sng" strike="noStrike" dirty="0" err="1">
                <a:solidFill>
                  <a:srgbClr val="000000"/>
                </a:solidFill>
                <a:effectLst/>
                <a:latin typeface="Frutiger"/>
                <a:hlinkClick r:id="rId4"/>
              </a:rPr>
              <a:t>Nevill</a:t>
            </a:r>
            <a:r>
              <a:rPr lang="en-GB" sz="2400" b="0" i="0" u="sng" strike="noStrike" dirty="0">
                <a:solidFill>
                  <a:srgbClr val="000000"/>
                </a:solidFill>
                <a:effectLst/>
                <a:latin typeface="Frutiger"/>
                <a:hlinkClick r:id="rId4"/>
              </a:rPr>
              <a:t> Hall Hospital, Abergavenny 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(Open 24 hours a day, 7 days a week)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- 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5"/>
              </a:rPr>
              <a:t>Ysbyty </a:t>
            </a:r>
            <a:r>
              <a:rPr lang="en-GB" sz="2400" b="0" i="0" u="sng" strike="noStrike" dirty="0" err="1">
                <a:solidFill>
                  <a:srgbClr val="1978A3"/>
                </a:solidFill>
                <a:effectLst/>
                <a:latin typeface="Frutiger"/>
                <a:hlinkClick r:id="rId5"/>
              </a:rPr>
              <a:t>Ystrad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5"/>
              </a:rPr>
              <a:t> </a:t>
            </a:r>
            <a:r>
              <a:rPr lang="en-GB" sz="2400" b="0" i="0" u="sng" strike="noStrike" dirty="0" err="1">
                <a:solidFill>
                  <a:srgbClr val="1978A3"/>
                </a:solidFill>
                <a:effectLst/>
                <a:latin typeface="Frutiger"/>
                <a:hlinkClick r:id="rId5"/>
              </a:rPr>
              <a:t>Fawr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5"/>
              </a:rPr>
              <a:t>, </a:t>
            </a:r>
            <a:r>
              <a:rPr lang="en-GB" sz="2400" b="0" i="0" u="sng" strike="noStrike" dirty="0" err="1">
                <a:solidFill>
                  <a:srgbClr val="1978A3"/>
                </a:solidFill>
                <a:effectLst/>
                <a:latin typeface="Frutiger"/>
                <a:hlinkClick r:id="rId5"/>
              </a:rPr>
              <a:t>Ystrad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5"/>
              </a:rPr>
              <a:t> </a:t>
            </a:r>
            <a:r>
              <a:rPr lang="en-GB" sz="2400" b="0" i="0" u="sng" strike="noStrike" dirty="0" err="1">
                <a:solidFill>
                  <a:srgbClr val="1978A3"/>
                </a:solidFill>
                <a:effectLst/>
                <a:latin typeface="Frutiger"/>
                <a:hlinkClick r:id="rId5"/>
              </a:rPr>
              <a:t>Mynach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5"/>
              </a:rPr>
              <a:t> 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(Open 7am-10pm*, 7 days a week)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- </a:t>
            </a:r>
            <a:r>
              <a:rPr lang="en-GB" sz="2400" b="0" i="0" u="sng" strike="noStrike" dirty="0">
                <a:solidFill>
                  <a:srgbClr val="1978A3"/>
                </a:solidFill>
                <a:effectLst/>
                <a:latin typeface="Frutiger"/>
                <a:hlinkClick r:id="rId6"/>
              </a:rPr>
              <a:t>Ysbyty Aneurin Bevan, Ebbw Vale 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(Open 9am-7pm, Monday-Friday)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1" dirty="0">
                <a:solidFill>
                  <a:srgbClr val="343A40"/>
                </a:solidFill>
                <a:effectLst/>
                <a:latin typeface="Frutiger"/>
              </a:rPr>
              <a:t>*Opening times may change subject to staffing pressures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91677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24689"/>
            <a:ext cx="9144000" cy="100431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  <a:latin typeface="Frutiger"/>
              </a:rPr>
              <a:t>The Emergency Department</a:t>
            </a:r>
            <a:endParaRPr lang="en-GB" sz="3600" dirty="0">
              <a:solidFill>
                <a:srgbClr val="FF0000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520241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2" title="ED intro2">
            <a:hlinkClick r:id="" action="ppaction://media"/>
            <a:extLst>
              <a:ext uri="{FF2B5EF4-FFF2-40B4-BE49-F238E27FC236}">
                <a16:creationId xmlns:a16="http://schemas.microsoft.com/office/drawing/2014/main" id="{F9170819-773E-44ED-9B49-377E1D770D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43248" y="748145"/>
            <a:ext cx="8705503" cy="490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4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Frutiger"/>
              </a:rPr>
              <a:t>The Emergency Department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1129145" y="1984592"/>
            <a:ext cx="9933709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Emergency Hospital Services </a:t>
            </a:r>
            <a:r>
              <a:rPr lang="en-GB" sz="2400" b="1" i="0" dirty="0">
                <a:solidFill>
                  <a:srgbClr val="000000"/>
                </a:solidFill>
                <a:effectLst/>
                <a:latin typeface="Frutiger"/>
              </a:rPr>
              <a:t>The Grange University Hospital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provides Critical and Specialist Care to every resident living in the Aneurin Bevan University Health Board area. The hospital provides a centre of excellence to treat our seriously ill patients, or those with significant injuries, and is the designated trauma unit for our area.  </a:t>
            </a:r>
          </a:p>
          <a:p>
            <a:pPr algn="l" rtl="0" fontAlgn="base"/>
            <a:endParaRPr lang="en-GB" sz="2400" dirty="0">
              <a:solidFill>
                <a:srgbClr val="000000"/>
              </a:solidFill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The Grange University Hospital is located on Caerleon Road in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Llanfrechfa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, Cwmbran NP44 8YN</a:t>
            </a:r>
          </a:p>
        </p:txBody>
      </p:sp>
    </p:spTree>
    <p:extLst>
      <p:ext uri="{BB962C8B-B14F-4D97-AF65-F5344CB8AC3E}">
        <p14:creationId xmlns:p14="http://schemas.microsoft.com/office/powerpoint/2010/main" val="3978435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Frutiger"/>
              </a:rPr>
              <a:t>The Emergency Department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1129145" y="2957874"/>
            <a:ext cx="9933709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FF0000"/>
                </a:solidFill>
                <a:effectLst/>
                <a:latin typeface="Frutiger"/>
              </a:rPr>
              <a:t>You should only call 999 or direct to the Emergency Department in a real emergency. </a:t>
            </a:r>
            <a:endParaRPr lang="en-GB" sz="3200" b="1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Please call 999 or advise to go straight to </a:t>
            </a:r>
            <a:r>
              <a:rPr lang="en-GB" sz="2400" b="1" i="0" dirty="0">
                <a:solidFill>
                  <a:srgbClr val="000000"/>
                </a:solidFill>
                <a:effectLst/>
                <a:latin typeface="Frutiger"/>
              </a:rPr>
              <a:t>The Grange University Hospital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for a life-threatening illness or serious injury, including:  </a:t>
            </a: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• Severe breathing difficulties  </a:t>
            </a: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• Severe pain or bleeding  </a:t>
            </a: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• Chest pain or a suspected stroke  </a:t>
            </a: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• Serious trauma injuries (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eg.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 from a car crash)  </a:t>
            </a:r>
          </a:p>
          <a:p>
            <a:pPr algn="l" rtl="0" fontAlgn="base"/>
            <a:r>
              <a:rPr lang="en-GB" sz="3200" b="0" i="0" dirty="0">
                <a:solidFill>
                  <a:srgbClr val="00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68728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Frutiger"/>
              </a:rPr>
              <a:t>The Emergency Department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1129145" y="3429000"/>
            <a:ext cx="9933709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effectLst/>
                <a:latin typeface="Frutiger"/>
              </a:rPr>
              <a:t>Choosing the right service in an emergency</a:t>
            </a:r>
          </a:p>
          <a:p>
            <a:pPr algn="l" rtl="0" fontAlgn="base"/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If a person presents at the Royal Gwent,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Nevill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 Hall or any of our other hospitals and they have a life-threatening illness or serious injury, they will need to be transferred to The Grange University Hospital. </a:t>
            </a:r>
          </a:p>
          <a:p>
            <a:pPr algn="l" rtl="0" fontAlgn="base"/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Attending the wrong hospital with a life-threatening condition may put the person in more danger.  </a:t>
            </a:r>
          </a:p>
          <a:p>
            <a:pPr algn="l" rtl="0" fontAlgn="base"/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If a person attends The Grange University Hospital with a minor injury or illness, they will be redirected to another hospital or service that is more appropriate for their needs. </a:t>
            </a:r>
          </a:p>
        </p:txBody>
      </p:sp>
    </p:spTree>
    <p:extLst>
      <p:ext uri="{BB962C8B-B14F-4D97-AF65-F5344CB8AC3E}">
        <p14:creationId xmlns:p14="http://schemas.microsoft.com/office/powerpoint/2010/main" val="425339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2" title="Help you ED help you">
            <a:hlinkClick r:id="" action="ppaction://media"/>
            <a:extLst>
              <a:ext uri="{FF2B5EF4-FFF2-40B4-BE49-F238E27FC236}">
                <a16:creationId xmlns:a16="http://schemas.microsoft.com/office/drawing/2014/main" id="{FC20DDAA-AE90-40B4-BDB0-CF66BFD607F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25" y="0"/>
            <a:ext cx="12172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80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Frutiger"/>
              </a:rPr>
              <a:t>Children’s Emergency Hospital Services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1129145" y="2653146"/>
            <a:ext cx="9933709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Children who require emergency treatment should go to </a:t>
            </a:r>
            <a:r>
              <a:rPr lang="en-GB" sz="2400" b="1" i="0" dirty="0">
                <a:solidFill>
                  <a:srgbClr val="000000"/>
                </a:solidFill>
                <a:effectLst/>
                <a:latin typeface="Frutiger"/>
              </a:rPr>
              <a:t>The Grange University Hospital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, where specialist children’s doctors and nurses will care for them. </a:t>
            </a:r>
          </a:p>
          <a:p>
            <a:pPr algn="l" rtl="0" fontAlgn="base"/>
            <a:endParaRPr lang="en-GB" sz="2400" dirty="0">
              <a:solidFill>
                <a:srgbClr val="000000"/>
              </a:solidFill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Our local Minor Injury Units can treat children over 1 year old and are located at The Royal Gwent Hospital,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Nevill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 Hall Hospital, Ysbyty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Ystrad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rutiger"/>
              </a:rPr>
              <a:t>Fawr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rutiger"/>
              </a:rPr>
              <a:t> and Ysbyty Aneurin Bevan. </a:t>
            </a:r>
          </a:p>
          <a:p>
            <a:pPr algn="l" rtl="0" fontAlgn="base"/>
            <a:endParaRPr lang="en-GB" sz="2400" dirty="0">
              <a:solidFill>
                <a:srgbClr val="000000"/>
              </a:solidFill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All children aged under 1 year need to be seen at The Grange University Hospital.  </a:t>
            </a:r>
          </a:p>
        </p:txBody>
      </p:sp>
    </p:spTree>
    <p:extLst>
      <p:ext uri="{BB962C8B-B14F-4D97-AF65-F5344CB8AC3E}">
        <p14:creationId xmlns:p14="http://schemas.microsoft.com/office/powerpoint/2010/main" val="3093810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41F791-90A9-4218-AF37-248D75E5D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88B42A4-DA64-466A-98DD-89F23BE02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75307"/>
            <a:ext cx="9144000" cy="1745529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002060"/>
                </a:solidFill>
                <a:latin typeface="Frutiger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992932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71842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>
              <a:buFont typeface="+mj-lt"/>
              <a:buAutoNum type="arabicPeriod"/>
            </a:pP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 An adult has cut their finger with a kitchen knife. Where you would direct them? 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104305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4672" y="2568138"/>
            <a:ext cx="9462655" cy="1004311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This training has been designed to help when navigating to one of Aneurin Bevan University Health Board‘s Minor Injury Units, or the Emergency Department.</a:t>
            </a:r>
          </a:p>
        </p:txBody>
      </p:sp>
    </p:spTree>
    <p:extLst>
      <p:ext uri="{BB962C8B-B14F-4D97-AF65-F5344CB8AC3E}">
        <p14:creationId xmlns:p14="http://schemas.microsoft.com/office/powerpoint/2010/main" val="3264782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512617" y="4329472"/>
            <a:ext cx="11430000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>
              <a:buFont typeface="+mj-lt"/>
              <a:buAutoNum type="arabicPeriod"/>
            </a:pP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 An adult has cut their finger with a kitchen knife. Where you would direct them? 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This can be dealt with at a Minor Injury Unit and not the Emergency Department  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MIU can deal with wounds, grazes and minor burns  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If the patients need stitches, they will need to go to MIU 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If the patient isn’t sure whether they need stitches they could ring NHS 111 first for advice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A pharmacy can only provide advice on common illnesses and medication 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A dentist can help with any issues with teeth/gum problems 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Wingdings" panose="05000000000000000000" pitchFamily="2" charset="2"/>
              </a:rPr>
              <a:t>û</a:t>
            </a: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 An optician will deal with problems with eyes 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45986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2. A 14 month old baby has suspected croup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 and is experiencing breathing difficulties. Where should they go?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237249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1A490C-7E23-4A10-B442-E4B68EC447CA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2. A 14 month old baby has suspected croup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 and is experiencing breathing difficulties. Where should they go?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nyone at any age experiencing breathing difficulties should attend the Emergency Department at The Grange University Hospital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Croup can be treated at a GP Practice if it isn’t severe.</a:t>
            </a: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If your child has croup that is not severe and you are unsure where to go</a:t>
            </a: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contact NHS 111</a:t>
            </a: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71355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3. A man in his 50s is suffering severe chest pain. Where should he be advised to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426543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1A490C-7E23-4A10-B442-E4B68EC447CA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3. A man in his 50s is suffering severe chest pain. Where should he be advised to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nyone at any age experiencing severe chest pain should attend the Emergency Department at The Grange University Hospital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1" i="0" dirty="0">
              <a:solidFill>
                <a:srgbClr val="00B05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Attending the wrong hospital with a life-threatening condition can put the person in more danger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3">
                  <a:lumMod val="75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6378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4. A 15 year old has been injured playing in a rugby match and requires a shoulder x-ray. Where should they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70316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1A490C-7E23-4A10-B442-E4B68EC447CA}"/>
              </a:ext>
            </a:extLst>
          </p:cNvPr>
          <p:cNvSpPr txBox="1">
            <a:spLocks/>
          </p:cNvSpPr>
          <p:nvPr/>
        </p:nvSpPr>
        <p:spPr>
          <a:xfrm>
            <a:off x="477982" y="5732288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4. A 15 year old has been injured playing in a rugby match and requires a shoulder x-ray. Where should they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</a:rPr>
              <a:t>?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/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MIUs have access to x-rays</a:t>
            </a:r>
            <a:endParaRPr lang="en-GB" sz="1800" b="1" i="0" dirty="0">
              <a:solidFill>
                <a:srgbClr val="00B05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3">
                  <a:lumMod val="75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110818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5.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10-month-old has fallen from a height and bumped their head. </a:t>
            </a:r>
          </a:p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Which hospital should they be advised to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  <a:cs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78941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1A490C-7E23-4A10-B442-E4B68EC447CA}"/>
              </a:ext>
            </a:extLst>
          </p:cNvPr>
          <p:cNvSpPr txBox="1">
            <a:spLocks/>
          </p:cNvSpPr>
          <p:nvPr/>
        </p:nvSpPr>
        <p:spPr>
          <a:xfrm>
            <a:off x="491836" y="594010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5.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10-month-old has fallen from a height and bumped their head. </a:t>
            </a:r>
          </a:p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Which hospital should they be advised to go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  <a:cs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 babies under 1 year old need to go to The Grange University Hospital</a:t>
            </a:r>
            <a:endParaRPr lang="en-GB" sz="1800" b="1" i="0" dirty="0">
              <a:solidFill>
                <a:srgbClr val="00B05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1" i="0" dirty="0">
              <a:solidFill>
                <a:srgbClr val="00B05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3">
                  <a:lumMod val="75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3">
                  <a:lumMod val="75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912314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6.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Someone 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has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 been bitten by a cat and the skin is broken. Where can they be treated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  <a:cs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94834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24689"/>
            <a:ext cx="9144000" cy="100431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3600" dirty="0">
              <a:solidFill>
                <a:srgbClr val="002060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2448554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8949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6.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Someone 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has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 been bitten by a cat and the skin is broken. Where can they be treated</a:t>
            </a:r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latin typeface="Frutiger"/>
                <a:cs typeface="Segoe UI" panose="020B0502040204020203" pitchFamily="34" charset="0"/>
              </a:rPr>
              <a:t>?</a:t>
            </a:r>
            <a:endParaRPr lang="en-GB" sz="2400" b="1" i="0" dirty="0">
              <a:solidFill>
                <a:schemeClr val="accent1">
                  <a:lumMod val="50000"/>
                </a:schemeClr>
              </a:solidFill>
              <a:effectLst/>
              <a:latin typeface="Frutiger"/>
              <a:cs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MIUs can treat animal bites</a:t>
            </a:r>
            <a:endParaRPr lang="en-GB" sz="1800" b="1" i="0" dirty="0">
              <a:solidFill>
                <a:srgbClr val="00B050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5800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7.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person has a chronic/long-term illness and is struggling with their symptoms. Where should they go for advice?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3989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3407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7.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person has a chronic/long-term illness and is struggling with their symptoms. Where should they go for advice?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fontAlgn="base">
              <a:buFont typeface="Wingdings" panose="05000000000000000000" pitchFamily="2" charset="2"/>
              <a:buChar char=""/>
            </a:pPr>
            <a:r>
              <a:rPr lang="en-GB" sz="18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the patient has deteriorated severely and the situation is life-threatening they should go to The Emergency Department at The Grange University Hospital</a:t>
            </a: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r>
              <a:rPr lang="en-GB" sz="1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UI" panose="020B0502040204020203" pitchFamily="34" charset="0"/>
              </a:rPr>
              <a:t>MIUs can not treat illnesses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As long as the persons condition hasn’t severely deteriorated the patient should speak to their GP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5438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8.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An adult has a rubber piece from their headphones stuck in their ear. Where should they go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78707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8.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An adult has a rubber piece from their headphones stuck in their ear. Where should they go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MIUs can deal with eye, ear and nose injuries and foreign bodies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1579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9.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five year old child has fallen over in the park and has a suspected broken arm.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196417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0636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9.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five year old child has fallen over in the park and has a suspected broken arm.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Limb injuries which include broken bones (fractures) and minor joint dislocations can be treated at out MIUs</a:t>
            </a: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2394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02323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10.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Someone has had severe tooth pain for the last few days.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427426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34077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10.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Someone has had severe tooth pain for the last few days.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1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For teeth/gum related problems, the patient should contact their dentist. If they aren’t currently registered with a dentist, they can call the emergency helpline on: 01633 744387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5062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11.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62 year old has suffered from a suspected stroke. Where should they be directed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6986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MIU intro2">
            <a:hlinkClick r:id="" action="ppaction://media"/>
            <a:extLst>
              <a:ext uri="{FF2B5EF4-FFF2-40B4-BE49-F238E27FC236}">
                <a16:creationId xmlns:a16="http://schemas.microsoft.com/office/drawing/2014/main" id="{380C57FF-DD9D-4CD8-832C-5C3783D312D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69522" y="1160562"/>
            <a:ext cx="8052955" cy="453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11.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62 year old has suffered from a suspected stroke. Where should they be directed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Call 999, or the patient should go directly to The Emergency Department at The Grange University Hospital for a suspected stroke.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50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12.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two year old has fluid filled, red, itchy spots on his legs. The parents suspect he has chicken pox, or hand foot and mouth. Where can they go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409409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12.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two year old has fluid filled, red, itchy spots on his legs. The parents suspect he has chicken pox, or hand foot and mouth. Where can they go for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They can go to the pharmacy for initial advice on the spots and managing the condition at home</a:t>
            </a:r>
            <a:r>
              <a:rPr lang="en-GB" sz="1800" b="0" i="0" dirty="0">
                <a:solidFill>
                  <a:schemeClr val="accent1">
                    <a:lumMod val="75000"/>
                  </a:schemeClr>
                </a:solidFill>
                <a:effectLst/>
                <a:latin typeface="Segoe UI" panose="020B0502040204020203" pitchFamily="34" charset="0"/>
              </a:rPr>
              <a:t>. If the child gets a temperature that won’t go down with paracetamol, then they should contact their GP, or NHS 111.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4308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13.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thirty year old has telephoned the practice as they have burst a blood vessel in their eye, whilst trying to remove contact lenses. Where should you direct them?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68672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13.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thirty year old has telephoned the practice as they have burst a blood vessel in their eye, whilst trying to remove contact lenses. Where should you direct them?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 An optician will be able to check the patient’s eye and ensure they haven’t done any further damage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9215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14.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23 year old an insect bite on their leg which has swollen and looks infected.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416691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14.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23 year old an insect bite on their leg which has swollen and looks infected.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 Your GP can assess and treat insect bites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4564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15.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13 year old boy is experiencing severe abdominal pain and is vomiting. Where should he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233779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15.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13 year old boy is experiencing severe abdominal pain and is vomiting. Where should he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WordVisi_MSFontService"/>
              </a:rPr>
              <a:t>Anyone in severe pain should attend the Emergency Department at The Grange University Hospital</a:t>
            </a:r>
            <a:endParaRPr lang="en-GB" sz="1800" b="0" i="0" dirty="0">
              <a:solidFill>
                <a:srgbClr val="00B050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2049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16.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person in their 40s has a sore throat and is struggling to eat. Where can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11079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4400" dirty="0">
              <a:solidFill>
                <a:srgbClr val="002060"/>
              </a:solidFill>
              <a:latin typeface="Frutiger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1274617" y="2455718"/>
            <a:ext cx="9933709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343A40"/>
                </a:solidFill>
                <a:effectLst/>
                <a:latin typeface="Frutiger"/>
              </a:rPr>
              <a:t>Who can be treated at an MIU?</a:t>
            </a:r>
            <a:r>
              <a:rPr lang="en-GB" sz="32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32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Adults and children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 over one year old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with a wide range of injuries can be treated at our Minor Injury Units </a:t>
            </a:r>
            <a:r>
              <a:rPr lang="en-GB" sz="2400" b="0" i="1" dirty="0">
                <a:solidFill>
                  <a:srgbClr val="343A40"/>
                </a:solidFill>
                <a:effectLst/>
                <a:latin typeface="Frutiger"/>
              </a:rPr>
              <a:t>(all children under one year old will need to go to The Grange University Hospital)</a:t>
            </a:r>
          </a:p>
          <a:p>
            <a:pPr algn="l" rtl="0" fontAlgn="base"/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These Units are run by an experienced team of highly skilled specially-trained Emergency Nurse Practitioners, Triage Nurses and Health Care Support Workers.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40233104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612022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16.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person in their 40s has a sore throat and is struggling to eat. Where can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Your GP Practice can provide help and advice for treating a severe, or long-term sore throat.</a:t>
            </a: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dirty="0">
                <a:solidFill>
                  <a:srgbClr val="00B050"/>
                </a:solidFill>
                <a:latin typeface="Segoe UI" panose="020B0502040204020203" pitchFamily="34" charset="0"/>
              </a:rPr>
              <a:t>NHS 111 can provide information on treating a sore throat, or advice on accessing the right service for help</a:t>
            </a: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Pharmacies provide a throat test and treat service and can provide antibiotics, if needed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5390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81541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17.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3 year old has swallowed some washing liquid.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265372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491836" y="5815412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17.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3 year old has swallowed some washing liquid. Where should they be directed?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Segoe UI" panose="020B0502040204020203" pitchFamily="34" charset="0"/>
              </a:rPr>
              <a:t>The Emergency Department at the Grange University Hospital treats overdose and poisoning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7644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394851" y="6221840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18.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male in his late 20s is suffering with his mental health. Where can you direct him for immediate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  <p:sp>
        <p:nvSpPr>
          <p:cNvPr id="2" name="Rectangle 1">
            <a:hlinkClick r:id="" action="ppaction://hlinkshowjump?jump=nextslide" highlightClick="1">
              <a:snd r:embed="rId3" name="arrow.wav"/>
            </a:hlinkClick>
            <a:extLst>
              <a:ext uri="{FF2B5EF4-FFF2-40B4-BE49-F238E27FC236}">
                <a16:creationId xmlns:a16="http://schemas.microsoft.com/office/drawing/2014/main" id="{C87B7B94-25E4-40BF-95D0-C85EA459416A}"/>
              </a:ext>
            </a:extLst>
          </p:cNvPr>
          <p:cNvSpPr/>
          <p:nvPr/>
        </p:nvSpPr>
        <p:spPr>
          <a:xfrm>
            <a:off x="4745182" y="6016300"/>
            <a:ext cx="2701636" cy="59574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B6A56C-339B-460C-A17E-620AC9371935}"/>
              </a:ext>
            </a:extLst>
          </p:cNvPr>
          <p:cNvSpPr txBox="1"/>
          <p:nvPr/>
        </p:nvSpPr>
        <p:spPr>
          <a:xfrm>
            <a:off x="4814451" y="6129507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Frutiger"/>
                <a:hlinkClick r:id="" action="ppaction://hlinkshowjump?jump=nextslide"/>
              </a:rPr>
              <a:t>REVEAL ANSWER</a:t>
            </a:r>
            <a:endParaRPr lang="en-GB" b="1" dirty="0">
              <a:solidFill>
                <a:schemeClr val="bg1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48870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394851" y="6221840"/>
            <a:ext cx="11430000" cy="297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</a:rPr>
              <a:t>18. </a:t>
            </a:r>
            <a:r>
              <a:rPr lang="en-GB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Frutiger"/>
                <a:cs typeface="Segoe UI" panose="020B0502040204020203" pitchFamily="34" charset="0"/>
              </a:rPr>
              <a:t>A male in his late 20s is suffering with his mental health. Where can you direct him for immediate help?</a:t>
            </a: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  <a:endParaRPr lang="en-GB" sz="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The Grange University Hospital Emergency Department </a:t>
            </a: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Minor Injury Unit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GP </a:t>
            </a: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NHS 111</a:t>
            </a:r>
          </a:p>
          <a:p>
            <a:pPr marL="285750" indent="-285750" algn="l" fontAlgn="base">
              <a:buFont typeface="Wingdings" panose="05000000000000000000" pitchFamily="2" charset="2"/>
              <a:buChar char="ü"/>
            </a:pPr>
            <a:r>
              <a:rPr lang="en-GB" sz="1800" b="0" i="0" dirty="0">
                <a:solidFill>
                  <a:srgbClr val="00B050"/>
                </a:solidFill>
                <a:effectLst/>
                <a:latin typeface="WordVisi_MSFontService"/>
              </a:rPr>
              <a:t>He can </a:t>
            </a:r>
            <a:r>
              <a:rPr lang="en-GB" sz="1800" b="0" i="1" dirty="0">
                <a:solidFill>
                  <a:srgbClr val="00B050"/>
                </a:solidFill>
                <a:effectLst/>
                <a:latin typeface="WordVisi_MSFontService"/>
              </a:rPr>
              <a:t>call NHS 111 </a:t>
            </a:r>
            <a:r>
              <a:rPr lang="en-GB" sz="1800" b="0" i="0" dirty="0">
                <a:solidFill>
                  <a:srgbClr val="00B050"/>
                </a:solidFill>
                <a:effectLst/>
                <a:latin typeface="WordVisi_MSFontService"/>
              </a:rPr>
              <a:t>and </a:t>
            </a:r>
            <a:r>
              <a:rPr lang="en-GB" sz="1800" b="0" i="1" dirty="0">
                <a:solidFill>
                  <a:srgbClr val="00B050"/>
                </a:solidFill>
                <a:effectLst/>
                <a:latin typeface="WordVisi_MSFontService"/>
              </a:rPr>
              <a:t>press option 2 </a:t>
            </a:r>
            <a:r>
              <a:rPr lang="en-GB" sz="1800" b="0" i="0" dirty="0">
                <a:solidFill>
                  <a:srgbClr val="00B050"/>
                </a:solidFill>
                <a:effectLst/>
                <a:latin typeface="WordVisi_MSFontService"/>
              </a:rPr>
              <a:t>for the new mental health support helpline</a:t>
            </a:r>
            <a:endParaRPr lang="en-GB" sz="1800" b="0" i="0" dirty="0"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Pharmacy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Dentist </a:t>
            </a: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û"/>
            </a:pPr>
            <a:endParaRPr lang="en-GB" sz="1800" b="0" i="0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chemeClr val="bg1">
                    <a:lumMod val="50000"/>
                  </a:schemeClr>
                </a:solidFill>
                <a:effectLst/>
                <a:latin typeface="Segoe UI" panose="020B0502040204020203" pitchFamily="34" charset="0"/>
              </a:rPr>
              <a:t> Optician </a:t>
            </a:r>
          </a:p>
          <a:p>
            <a:pPr algn="l" rtl="0" fontAlgn="base"/>
            <a:r>
              <a:rPr lang="en-GB" sz="2400" b="0" i="0" dirty="0">
                <a:solidFill>
                  <a:srgbClr val="FF0000"/>
                </a:solidFill>
                <a:effectLst/>
                <a:latin typeface="Frutig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7644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1E01B4-3674-4993-86E5-0C2130BBC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59C38C9-8ABD-4408-9130-77FC6B8B5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6653"/>
            <a:ext cx="9144000" cy="23876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2060"/>
                </a:solidFill>
                <a:latin typeface="Frutiger"/>
              </a:rPr>
              <a:t>Further information about</a:t>
            </a:r>
            <a:br>
              <a:rPr lang="en-GB" sz="3200" b="1" dirty="0">
                <a:latin typeface="Frutiger"/>
              </a:rPr>
            </a:br>
            <a:r>
              <a:rPr lang="en-GB" sz="3200" b="1" dirty="0">
                <a:solidFill>
                  <a:schemeClr val="accent2"/>
                </a:solidFill>
                <a:latin typeface="Frutiger"/>
              </a:rPr>
              <a:t>Urgent </a:t>
            </a:r>
            <a:r>
              <a:rPr lang="en-GB" sz="3200" b="1" dirty="0">
                <a:solidFill>
                  <a:srgbClr val="002060"/>
                </a:solidFill>
                <a:latin typeface="Frutiger"/>
              </a:rPr>
              <a:t>and</a:t>
            </a:r>
            <a:r>
              <a:rPr lang="en-GB" sz="3200" b="1" dirty="0">
                <a:latin typeface="Frutiger"/>
              </a:rPr>
              <a:t> </a:t>
            </a:r>
            <a:r>
              <a:rPr lang="en-GB" sz="3200" b="1" dirty="0">
                <a:solidFill>
                  <a:srgbClr val="FF0000"/>
                </a:solidFill>
                <a:latin typeface="Frutiger"/>
              </a:rPr>
              <a:t>Emergency </a:t>
            </a:r>
            <a:r>
              <a:rPr lang="en-GB" sz="3200" b="1" dirty="0">
                <a:solidFill>
                  <a:srgbClr val="002060"/>
                </a:solidFill>
                <a:latin typeface="Frutiger"/>
              </a:rPr>
              <a:t>Care</a:t>
            </a:r>
            <a:br>
              <a:rPr lang="en-GB" sz="3200" b="1" dirty="0">
                <a:latin typeface="Frutiger"/>
              </a:rPr>
            </a:br>
            <a:r>
              <a:rPr lang="en-GB" sz="3200" dirty="0">
                <a:solidFill>
                  <a:srgbClr val="002060"/>
                </a:solidFill>
                <a:latin typeface="Frutiger"/>
              </a:rPr>
              <a:t>can be found at </a:t>
            </a:r>
            <a:br>
              <a:rPr lang="en-GB" sz="3200" dirty="0">
                <a:solidFill>
                  <a:srgbClr val="002060"/>
                </a:solidFill>
                <a:latin typeface="Frutiger"/>
              </a:rPr>
            </a:br>
            <a:r>
              <a:rPr lang="en-GB" sz="3200" b="1" dirty="0" err="1">
                <a:solidFill>
                  <a:srgbClr val="002060"/>
                </a:solidFill>
                <a:latin typeface="Frutiger"/>
              </a:rPr>
              <a:t>abuhb.nhs.wales</a:t>
            </a:r>
            <a:endParaRPr lang="en-GB" sz="3200" b="1" dirty="0">
              <a:solidFill>
                <a:srgbClr val="002060"/>
              </a:solidFill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73393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4400" dirty="0">
              <a:solidFill>
                <a:srgbClr val="002060"/>
              </a:solidFill>
              <a:latin typeface="Frutiger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609599" y="3868883"/>
            <a:ext cx="10931237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343A40"/>
                </a:solidFill>
                <a:effectLst/>
                <a:latin typeface="Frutiger"/>
              </a:rPr>
              <a:t>What sort of injuries or problems can be treated at an MIU?</a:t>
            </a:r>
            <a:r>
              <a:rPr lang="en-GB" sz="32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Limb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, which include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broken bones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(fractures) and minor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 joint dislocations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Wounds, grazes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and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minor burns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Head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, provided there is no loss of consciousness or taking blood thinning drugs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Face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, provided there is no loss of consciousness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Minor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neck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, provided that the patient is mobile, has no pins and needles in arms and has not fallen from a height greater than 5 stairs or 1 metre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Minor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back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, provided that the patient is mobile, has no pins and needles in the legs, has not fallen from a height greater than 5 stairs or 1 metre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Eye, ear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and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nose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 and foreign bodies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Rib injuries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Insect, animal and human </a:t>
            </a:r>
            <a:r>
              <a:rPr lang="en-GB" sz="2400" b="1" i="0" dirty="0">
                <a:solidFill>
                  <a:srgbClr val="343A40"/>
                </a:solidFill>
                <a:effectLst/>
                <a:latin typeface="Frutiger"/>
              </a:rPr>
              <a:t>bites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216066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4400" dirty="0">
              <a:solidFill>
                <a:srgbClr val="002060"/>
              </a:solidFill>
              <a:latin typeface="Frutiger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630381" y="3332018"/>
            <a:ext cx="10931237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343A40"/>
                </a:solidFill>
                <a:effectLst/>
                <a:latin typeface="Frutiger"/>
              </a:rPr>
              <a:t>What treatments</a:t>
            </a:r>
            <a:r>
              <a:rPr lang="en-GB" sz="3200" b="1" i="0" dirty="0">
                <a:solidFill>
                  <a:srgbClr val="00B050"/>
                </a:solidFill>
                <a:effectLst/>
                <a:latin typeface="Frutiger"/>
              </a:rPr>
              <a:t> CAN </a:t>
            </a:r>
            <a:r>
              <a:rPr lang="en-GB" sz="3200" b="1" i="0" dirty="0">
                <a:solidFill>
                  <a:srgbClr val="343A40"/>
                </a:solidFill>
                <a:effectLst/>
                <a:latin typeface="Frutiger"/>
              </a:rPr>
              <a:t>be provided at an MIU?</a:t>
            </a:r>
            <a:r>
              <a:rPr lang="en-GB" sz="32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32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The following treatments can be provided at an MIU: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Access to x-rays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Wound closure including stitching and gluing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Application of dressings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Application of plaster casts, splints, strappings and slings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Reduction of minor joint dislocations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Removal of foreign bodies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Eye washouts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Administration of medication to treat the injury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Administration of tetanus vaccines for injuries only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680565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Help your MIU help you">
            <a:hlinkClick r:id="" action="ppaction://media"/>
            <a:extLst>
              <a:ext uri="{FF2B5EF4-FFF2-40B4-BE49-F238E27FC236}">
                <a16:creationId xmlns:a16="http://schemas.microsoft.com/office/drawing/2014/main" id="{B5AEB547-DC1E-40FF-A978-33A95245772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25" y="0"/>
            <a:ext cx="12172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1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590B05-61FC-4F3F-ACAE-99E9BFFDB3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62A9FD-8CDA-4409-A9E6-B07007ABC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-110840"/>
            <a:ext cx="9144000" cy="1004311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  <a:latin typeface="Frutiger"/>
              </a:rPr>
              <a:t>Minor Injury Units</a:t>
            </a:r>
            <a:endParaRPr lang="en-GB" sz="4400" dirty="0">
              <a:solidFill>
                <a:srgbClr val="002060"/>
              </a:solidFill>
              <a:latin typeface="Frutiger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2DC3DD-17E3-4994-92E2-9D2A309B8571}"/>
              </a:ext>
            </a:extLst>
          </p:cNvPr>
          <p:cNvSpPr txBox="1">
            <a:spLocks/>
          </p:cNvSpPr>
          <p:nvPr/>
        </p:nvSpPr>
        <p:spPr>
          <a:xfrm>
            <a:off x="630380" y="4371105"/>
            <a:ext cx="10931237" cy="1946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GB" sz="3200" b="1" i="0" dirty="0">
                <a:solidFill>
                  <a:srgbClr val="000000"/>
                </a:solidFill>
                <a:effectLst/>
                <a:latin typeface="Frutiger"/>
              </a:rPr>
              <a:t>What </a:t>
            </a:r>
            <a:r>
              <a:rPr lang="en-GB" sz="3200" b="1" i="0" dirty="0">
                <a:solidFill>
                  <a:srgbClr val="FF0000"/>
                </a:solidFill>
                <a:effectLst/>
                <a:latin typeface="Frutiger"/>
              </a:rPr>
              <a:t>CAN’T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Frutiger"/>
              </a:rPr>
              <a:t> they treat at an MIU?</a:t>
            </a:r>
            <a:r>
              <a:rPr lang="en-GB" sz="3200" b="0" i="0" dirty="0">
                <a:solidFill>
                  <a:srgbClr val="000000"/>
                </a:solidFill>
                <a:effectLst/>
                <a:latin typeface="Frutiger"/>
              </a:rPr>
              <a:t> </a:t>
            </a:r>
          </a:p>
          <a:p>
            <a:pPr algn="l" rtl="0" fontAlgn="base"/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Minor Injury Units cannot treat: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Colds, coughs, sore throats, earache, rashes, temperatures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Urinary infections, cystitis or catheter problems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Dental problems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Accident with injury to abdomen/ stomach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Abdominal pain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Chest pain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Collapse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Breathing problems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Stroke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Overdose and poisoning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43A40"/>
                </a:solidFill>
                <a:latin typeface="Frutiger"/>
              </a:rPr>
              <a:t> Mental health problems</a:t>
            </a: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Painful limbs, joints or backs (not caused by an injury)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Skin complaints including boils and rashes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43A40"/>
                </a:solidFill>
                <a:effectLst/>
                <a:latin typeface="Frutiger"/>
              </a:rPr>
              <a:t> Wounds that have not been caused during an accident </a:t>
            </a:r>
            <a:endParaRPr lang="en-GB" sz="2400" b="0" i="0" dirty="0">
              <a:solidFill>
                <a:srgbClr val="000000"/>
              </a:solidFill>
              <a:effectLst/>
              <a:latin typeface="Frutiger"/>
            </a:endParaRPr>
          </a:p>
        </p:txBody>
      </p:sp>
    </p:spTree>
    <p:extLst>
      <p:ext uri="{BB962C8B-B14F-4D97-AF65-F5344CB8AC3E}">
        <p14:creationId xmlns:p14="http://schemas.microsoft.com/office/powerpoint/2010/main" val="3061388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3137</Words>
  <Application>Microsoft Office PowerPoint</Application>
  <PresentationFormat>Widescreen</PresentationFormat>
  <Paragraphs>902</Paragraphs>
  <Slides>55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Calibri</vt:lpstr>
      <vt:lpstr>Calibri Light</vt:lpstr>
      <vt:lpstr>Frutiger</vt:lpstr>
      <vt:lpstr>Segoe UI</vt:lpstr>
      <vt:lpstr>Wingdings</vt:lpstr>
      <vt:lpstr>WordVisi_MSFontService</vt:lpstr>
      <vt:lpstr>Office Theme</vt:lpstr>
      <vt:lpstr>Care Navigation  Urgent and Emergency Care at Aneurin Bevan University Health Board</vt:lpstr>
      <vt:lpstr>This training has been designed to help when navigating to one of Aneurin Bevan University Health Board‘s Minor Injury Units, or the Emergency Department.</vt:lpstr>
      <vt:lpstr>Minor Injury Units</vt:lpstr>
      <vt:lpstr>PowerPoint Presentation</vt:lpstr>
      <vt:lpstr>Minor Injury Units</vt:lpstr>
      <vt:lpstr>Minor Injury Units</vt:lpstr>
      <vt:lpstr>Minor Injury Units</vt:lpstr>
      <vt:lpstr>PowerPoint Presentation</vt:lpstr>
      <vt:lpstr>Minor Injury Units</vt:lpstr>
      <vt:lpstr>Minor Injury Units</vt:lpstr>
      <vt:lpstr>The Emergency Department</vt:lpstr>
      <vt:lpstr>PowerPoint Presentation</vt:lpstr>
      <vt:lpstr>The Emergency Department</vt:lpstr>
      <vt:lpstr>The Emergency Department</vt:lpstr>
      <vt:lpstr>The Emergency Department</vt:lpstr>
      <vt:lpstr>PowerPoint Presentation</vt:lpstr>
      <vt:lpstr>Children’s Emergency Hospital Services</vt:lpstr>
      <vt:lpstr>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Further information about Urgent and Emergency Care can be found at  abuhb.nhs.wales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Navigation Minor Injury Units and  the Emergency Department at Aneurin Bevan University Health Board</dc:title>
  <dc:creator>Lisa Orford (Aneurin Bevan UHB - Communications)</dc:creator>
  <cp:lastModifiedBy>Lisa Orford (Aneurin Bevan UHB - Communications)</cp:lastModifiedBy>
  <cp:revision>56</cp:revision>
  <dcterms:created xsi:type="dcterms:W3CDTF">2023-02-24T13:22:34Z</dcterms:created>
  <dcterms:modified xsi:type="dcterms:W3CDTF">2023-08-11T13:26:38Z</dcterms:modified>
</cp:coreProperties>
</file>