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diagrams/data1.xml" ContentType="application/vnd.openxmlformats-officedocument.drawingml.diagramData+xml"/>
  <Override PartName="/ppt/presentation.xml" ContentType="application/vnd.openxmlformats-officedocument.presentationml.presentation.main+xml"/>
  <Override PartName="/ppt/slides/slide3.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81" r:id="rId6"/>
    <p:sldId id="273" r:id="rId7"/>
    <p:sldId id="261" r:id="rId8"/>
    <p:sldId id="262" r:id="rId9"/>
    <p:sldId id="260" r:id="rId10"/>
    <p:sldId id="274" r:id="rId11"/>
    <p:sldId id="282" r:id="rId12"/>
    <p:sldId id="27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62" autoAdjust="0"/>
    <p:restoredTop sz="94660"/>
  </p:normalViewPr>
  <p:slideViewPr>
    <p:cSldViewPr snapToGrid="0">
      <p:cViewPr varScale="1">
        <p:scale>
          <a:sx n="106" d="100"/>
          <a:sy n="106" d="100"/>
        </p:scale>
        <p:origin x="126"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034A1C-26EA-4028-BE5A-691E4CF2A664}"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n-GB"/>
        </a:p>
      </dgm:t>
    </dgm:pt>
    <dgm:pt modelId="{EFB355CE-0336-4E89-8C77-7E123A0F7F2D}">
      <dgm:prSet phldrT="[Text]" custT="1"/>
      <dgm:spPr>
        <a:solidFill>
          <a:srgbClr val="00B0F0"/>
        </a:solidFill>
      </dgm:spPr>
      <dgm:t>
        <a:bodyPr/>
        <a:lstStyle/>
        <a:p>
          <a:pPr algn="ctr"/>
          <a:endParaRPr lang="en-GB" sz="1800" b="1" dirty="0" smtClean="0">
            <a:solidFill>
              <a:schemeClr val="tx1"/>
            </a:solidFill>
          </a:endParaRPr>
        </a:p>
        <a:p>
          <a:pPr algn="ctr"/>
          <a:r>
            <a:rPr lang="en-GB" sz="1800" b="1" dirty="0" smtClean="0">
              <a:solidFill>
                <a:schemeClr val="tx1"/>
              </a:solidFill>
            </a:rPr>
            <a:t>What is happening?</a:t>
          </a:r>
        </a:p>
        <a:p>
          <a:pPr algn="l"/>
          <a:r>
            <a:rPr lang="en-GB" sz="1600" dirty="0" smtClean="0"/>
            <a:t>The child is getting upset when he is entering the canteen to eat his lunch and becoming distressed</a:t>
          </a:r>
          <a:r>
            <a:rPr lang="en-GB" sz="2100" dirty="0" smtClean="0"/>
            <a:t>.</a:t>
          </a:r>
        </a:p>
        <a:p>
          <a:pPr algn="l"/>
          <a:r>
            <a:rPr lang="en-GB" sz="1600" dirty="0" smtClean="0"/>
            <a:t>The hall is noisy with lots of adults and children running around. There were lots of different  smells from the food and  a long queue with children standing in it .</a:t>
          </a:r>
        </a:p>
      </dgm:t>
    </dgm:pt>
    <dgm:pt modelId="{BEA2078F-18E4-4969-8121-3D98F5712F2E}" type="parTrans" cxnId="{CABA7858-F7CF-4B70-94BB-86B618085BCE}">
      <dgm:prSet/>
      <dgm:spPr/>
      <dgm:t>
        <a:bodyPr/>
        <a:lstStyle/>
        <a:p>
          <a:endParaRPr lang="en-GB"/>
        </a:p>
      </dgm:t>
    </dgm:pt>
    <dgm:pt modelId="{005EECDA-CD0E-4BF8-A84D-3F00BAF05BF9}" type="sibTrans" cxnId="{CABA7858-F7CF-4B70-94BB-86B618085BCE}">
      <dgm:prSet/>
      <dgm:spPr/>
      <dgm:t>
        <a:bodyPr/>
        <a:lstStyle/>
        <a:p>
          <a:endParaRPr lang="en-GB"/>
        </a:p>
      </dgm:t>
    </dgm:pt>
    <dgm:pt modelId="{83B3E933-07A7-419A-9543-647E2DD854D3}">
      <dgm:prSet phldrT="[Text]" custT="1"/>
      <dgm:spPr>
        <a:solidFill>
          <a:srgbClr val="FFC000"/>
        </a:solidFill>
      </dgm:spPr>
      <dgm:t>
        <a:bodyPr/>
        <a:lstStyle/>
        <a:p>
          <a:pPr algn="ctr">
            <a:lnSpc>
              <a:spcPct val="90000"/>
            </a:lnSpc>
          </a:pPr>
          <a:endParaRPr lang="en-GB" sz="1800" b="1" dirty="0" smtClean="0">
            <a:solidFill>
              <a:schemeClr val="tx1"/>
            </a:solidFill>
          </a:endParaRPr>
        </a:p>
        <a:p>
          <a:pPr algn="ctr">
            <a:lnSpc>
              <a:spcPct val="90000"/>
            </a:lnSpc>
          </a:pPr>
          <a:r>
            <a:rPr lang="en-GB" sz="1800" b="1" dirty="0" smtClean="0">
              <a:solidFill>
                <a:schemeClr val="tx1"/>
              </a:solidFill>
            </a:rPr>
            <a:t>Behaviours</a:t>
          </a:r>
        </a:p>
        <a:p>
          <a:pPr algn="l">
            <a:lnSpc>
              <a:spcPct val="100000"/>
            </a:lnSpc>
          </a:pPr>
          <a:r>
            <a:rPr lang="en-GB" sz="1600" b="0" dirty="0" smtClean="0">
              <a:solidFill>
                <a:schemeClr val="bg1"/>
              </a:solidFill>
            </a:rPr>
            <a:t>The child was : Crying and Hiding under the table</a:t>
          </a:r>
        </a:p>
        <a:p>
          <a:pPr algn="l">
            <a:lnSpc>
              <a:spcPct val="100000"/>
            </a:lnSpc>
          </a:pPr>
          <a:r>
            <a:rPr lang="en-GB" sz="1600" b="0" dirty="0" smtClean="0">
              <a:solidFill>
                <a:schemeClr val="bg1"/>
              </a:solidFill>
            </a:rPr>
            <a:t>Screaming and restless</a:t>
          </a:r>
        </a:p>
        <a:p>
          <a:pPr algn="l">
            <a:lnSpc>
              <a:spcPct val="100000"/>
            </a:lnSpc>
          </a:pPr>
          <a:r>
            <a:rPr lang="en-GB" sz="1600" b="0" dirty="0" smtClean="0">
              <a:solidFill>
                <a:schemeClr val="bg1"/>
              </a:solidFill>
            </a:rPr>
            <a:t>Holding their hands over their ears</a:t>
          </a:r>
        </a:p>
        <a:p>
          <a:pPr algn="l">
            <a:lnSpc>
              <a:spcPct val="100000"/>
            </a:lnSpc>
          </a:pPr>
          <a:r>
            <a:rPr lang="en-GB" sz="1600" b="0" dirty="0" smtClean="0">
              <a:solidFill>
                <a:schemeClr val="bg1"/>
              </a:solidFill>
            </a:rPr>
            <a:t>They refused to open their lunch and eat and drink their food</a:t>
          </a:r>
        </a:p>
        <a:p>
          <a:pPr algn="l">
            <a:lnSpc>
              <a:spcPct val="100000"/>
            </a:lnSpc>
          </a:pPr>
          <a:r>
            <a:rPr lang="en-GB" sz="1600" b="0" dirty="0" smtClean="0">
              <a:solidFill>
                <a:schemeClr val="bg1"/>
              </a:solidFill>
            </a:rPr>
            <a:t>Disorientated</a:t>
          </a:r>
          <a:endParaRPr lang="en-GB" sz="1600" b="0" dirty="0">
            <a:solidFill>
              <a:schemeClr val="bg1"/>
            </a:solidFill>
          </a:endParaRPr>
        </a:p>
      </dgm:t>
    </dgm:pt>
    <dgm:pt modelId="{95901B6A-7F10-4648-9D31-4E2D1AF753FB}" type="parTrans" cxnId="{D9214C86-235B-4531-BA07-819D380346C1}">
      <dgm:prSet/>
      <dgm:spPr/>
      <dgm:t>
        <a:bodyPr/>
        <a:lstStyle/>
        <a:p>
          <a:endParaRPr lang="en-GB"/>
        </a:p>
      </dgm:t>
    </dgm:pt>
    <dgm:pt modelId="{2706D9CF-BDD4-429D-A463-B968B838CF6B}" type="sibTrans" cxnId="{D9214C86-235B-4531-BA07-819D380346C1}">
      <dgm:prSet/>
      <dgm:spPr/>
      <dgm:t>
        <a:bodyPr/>
        <a:lstStyle/>
        <a:p>
          <a:endParaRPr lang="en-GB"/>
        </a:p>
      </dgm:t>
    </dgm:pt>
    <dgm:pt modelId="{C8FB128F-2AEF-4D6D-AB9B-37B8A67047A5}">
      <dgm:prSet phldrT="[Text]" custT="1"/>
      <dgm:spPr>
        <a:solidFill>
          <a:srgbClr val="92D050"/>
        </a:solidFill>
      </dgm:spPr>
      <dgm:t>
        <a:bodyPr/>
        <a:lstStyle/>
        <a:p>
          <a:pPr algn="ctr"/>
          <a:endParaRPr lang="en-GB" sz="1300" b="1" dirty="0" smtClean="0">
            <a:solidFill>
              <a:schemeClr val="tx1"/>
            </a:solidFill>
          </a:endParaRPr>
        </a:p>
        <a:p>
          <a:pPr algn="ctr"/>
          <a:endParaRPr lang="en-GB" sz="1800" b="1" dirty="0" smtClean="0">
            <a:solidFill>
              <a:schemeClr val="tx1"/>
            </a:solidFill>
          </a:endParaRPr>
        </a:p>
        <a:p>
          <a:pPr algn="ctr"/>
          <a:r>
            <a:rPr lang="en-GB" sz="1800" b="1" dirty="0" smtClean="0">
              <a:solidFill>
                <a:schemeClr val="tx1"/>
              </a:solidFill>
            </a:rPr>
            <a:t>Consequences</a:t>
          </a:r>
        </a:p>
        <a:p>
          <a:pPr algn="l"/>
          <a:r>
            <a:rPr lang="en-GB" sz="1600" b="0" dirty="0" smtClean="0">
              <a:solidFill>
                <a:schemeClr val="bg1"/>
              </a:solidFill>
            </a:rPr>
            <a:t>They were calmer and more settled in a different room </a:t>
          </a:r>
        </a:p>
        <a:p>
          <a:pPr algn="l"/>
          <a:r>
            <a:rPr lang="en-GB" sz="1600" b="0" dirty="0" smtClean="0">
              <a:solidFill>
                <a:schemeClr val="bg1"/>
              </a:solidFill>
            </a:rPr>
            <a:t>They are able to settle and eat their food and have a drink</a:t>
          </a:r>
        </a:p>
        <a:p>
          <a:pPr algn="l"/>
          <a:r>
            <a:rPr lang="en-GB" sz="1600" b="0" dirty="0" smtClean="0">
              <a:solidFill>
                <a:schemeClr val="bg1"/>
              </a:solidFill>
            </a:rPr>
            <a:t>Distraction was used to support them by using their favourite books and they had access to sensory toys</a:t>
          </a:r>
          <a:endParaRPr lang="en-GB" sz="1300" b="1" dirty="0" smtClean="0">
            <a:solidFill>
              <a:schemeClr val="tx1"/>
            </a:solidFill>
          </a:endParaRPr>
        </a:p>
        <a:p>
          <a:pPr algn="ctr"/>
          <a:endParaRPr lang="en-GB" sz="1300" b="1" dirty="0">
            <a:solidFill>
              <a:schemeClr val="bg1"/>
            </a:solidFill>
          </a:endParaRPr>
        </a:p>
      </dgm:t>
    </dgm:pt>
    <dgm:pt modelId="{D820773C-2DFF-4414-9A4E-9CF364021302}" type="parTrans" cxnId="{B6CB553C-0F9C-4915-9245-4D427804343C}">
      <dgm:prSet/>
      <dgm:spPr/>
      <dgm:t>
        <a:bodyPr/>
        <a:lstStyle/>
        <a:p>
          <a:endParaRPr lang="en-GB"/>
        </a:p>
      </dgm:t>
    </dgm:pt>
    <dgm:pt modelId="{4BAD0537-2ADD-4130-B970-4A4428DA214C}" type="sibTrans" cxnId="{B6CB553C-0F9C-4915-9245-4D427804343C}">
      <dgm:prSet/>
      <dgm:spPr/>
      <dgm:t>
        <a:bodyPr/>
        <a:lstStyle/>
        <a:p>
          <a:endParaRPr lang="en-GB"/>
        </a:p>
      </dgm:t>
    </dgm:pt>
    <dgm:pt modelId="{27A6404D-0A79-4D78-9FC3-FA2DFAB553D7}" type="pres">
      <dgm:prSet presAssocID="{53034A1C-26EA-4028-BE5A-691E4CF2A664}" presName="Name0" presStyleCnt="0">
        <dgm:presLayoutVars>
          <dgm:dir/>
          <dgm:resizeHandles val="exact"/>
        </dgm:presLayoutVars>
      </dgm:prSet>
      <dgm:spPr/>
      <dgm:t>
        <a:bodyPr/>
        <a:lstStyle/>
        <a:p>
          <a:endParaRPr lang="en-GB"/>
        </a:p>
      </dgm:t>
    </dgm:pt>
    <dgm:pt modelId="{E8C2B9D5-664D-4A13-B053-D184971E94AF}" type="pres">
      <dgm:prSet presAssocID="{53034A1C-26EA-4028-BE5A-691E4CF2A664}" presName="fgShape" presStyleLbl="fgShp" presStyleIdx="0" presStyleCnt="1" custFlipVert="0" custScaleX="102220" custScaleY="60146" custLinFactNeighborX="-146" custLinFactNeighborY="22106"/>
      <dgm:spPr>
        <a:blipFill rotWithShape="0">
          <a:blip xmlns:r="http://schemas.openxmlformats.org/officeDocument/2006/relationships" r:embed="rId1"/>
          <a:stretch>
            <a:fillRect/>
          </a:stretch>
        </a:blipFill>
      </dgm:spPr>
      <dgm:t>
        <a:bodyPr/>
        <a:lstStyle/>
        <a:p>
          <a:endParaRPr lang="en-GB"/>
        </a:p>
      </dgm:t>
    </dgm:pt>
    <dgm:pt modelId="{7B885EA2-317C-4310-A868-27B3E5E7DEE3}" type="pres">
      <dgm:prSet presAssocID="{53034A1C-26EA-4028-BE5A-691E4CF2A664}" presName="linComp" presStyleCnt="0"/>
      <dgm:spPr/>
    </dgm:pt>
    <dgm:pt modelId="{AA4E7EAF-C2BC-4A6C-88B1-A5DECCD016D8}" type="pres">
      <dgm:prSet presAssocID="{EFB355CE-0336-4E89-8C77-7E123A0F7F2D}" presName="compNode" presStyleCnt="0"/>
      <dgm:spPr/>
    </dgm:pt>
    <dgm:pt modelId="{853114CC-D318-4015-9130-DC56134BA7EB}" type="pres">
      <dgm:prSet presAssocID="{EFB355CE-0336-4E89-8C77-7E123A0F7F2D}" presName="bkgdShape" presStyleLbl="node1" presStyleIdx="0" presStyleCnt="3"/>
      <dgm:spPr/>
      <dgm:t>
        <a:bodyPr/>
        <a:lstStyle/>
        <a:p>
          <a:endParaRPr lang="en-GB"/>
        </a:p>
      </dgm:t>
    </dgm:pt>
    <dgm:pt modelId="{2DB79F40-D2AE-4E4B-930B-048FB05797DF}" type="pres">
      <dgm:prSet presAssocID="{EFB355CE-0336-4E89-8C77-7E123A0F7F2D}" presName="nodeTx" presStyleLbl="node1" presStyleIdx="0" presStyleCnt="3">
        <dgm:presLayoutVars>
          <dgm:bulletEnabled val="1"/>
        </dgm:presLayoutVars>
      </dgm:prSet>
      <dgm:spPr/>
      <dgm:t>
        <a:bodyPr/>
        <a:lstStyle/>
        <a:p>
          <a:endParaRPr lang="en-GB"/>
        </a:p>
      </dgm:t>
    </dgm:pt>
    <dgm:pt modelId="{BAE9C5A4-236A-4EC1-AE2C-D2898FEBBF58}" type="pres">
      <dgm:prSet presAssocID="{EFB355CE-0336-4E89-8C77-7E123A0F7F2D}" presName="invisiNode" presStyleLbl="node1" presStyleIdx="0" presStyleCnt="3"/>
      <dgm:spPr/>
    </dgm:pt>
    <dgm:pt modelId="{CCF6F377-3376-41AB-892A-0333262F79A0}" type="pres">
      <dgm:prSet presAssocID="{EFB355CE-0336-4E89-8C77-7E123A0F7F2D}" presName="imagNode" presStyleLbl="fgImgPlace1" presStyleIdx="0" presStyleCnt="3"/>
      <dgm:spPr>
        <a:blipFill rotWithShape="1">
          <a:blip xmlns:r="http://schemas.openxmlformats.org/officeDocument/2006/relationships" r:embed="rId2"/>
          <a:stretch>
            <a:fillRect/>
          </a:stretch>
        </a:blipFill>
      </dgm:spPr>
      <dgm:t>
        <a:bodyPr/>
        <a:lstStyle/>
        <a:p>
          <a:endParaRPr lang="en-GB"/>
        </a:p>
      </dgm:t>
    </dgm:pt>
    <dgm:pt modelId="{FC5FEB74-35C1-4661-BC96-8EE264B78246}" type="pres">
      <dgm:prSet presAssocID="{005EECDA-CD0E-4BF8-A84D-3F00BAF05BF9}" presName="sibTrans" presStyleLbl="sibTrans2D1" presStyleIdx="0" presStyleCnt="0"/>
      <dgm:spPr/>
      <dgm:t>
        <a:bodyPr/>
        <a:lstStyle/>
        <a:p>
          <a:endParaRPr lang="en-GB"/>
        </a:p>
      </dgm:t>
    </dgm:pt>
    <dgm:pt modelId="{8C0FD7FE-4E3F-4380-9282-01B4627FB42B}" type="pres">
      <dgm:prSet presAssocID="{83B3E933-07A7-419A-9543-647E2DD854D3}" presName="compNode" presStyleCnt="0"/>
      <dgm:spPr/>
    </dgm:pt>
    <dgm:pt modelId="{4D807770-4CFE-4479-AF09-3B84962F9C4B}" type="pres">
      <dgm:prSet presAssocID="{83B3E933-07A7-419A-9543-647E2DD854D3}" presName="bkgdShape" presStyleLbl="node1" presStyleIdx="1" presStyleCnt="3"/>
      <dgm:spPr/>
      <dgm:t>
        <a:bodyPr/>
        <a:lstStyle/>
        <a:p>
          <a:endParaRPr lang="en-GB"/>
        </a:p>
      </dgm:t>
    </dgm:pt>
    <dgm:pt modelId="{C912A401-1C3A-4A33-A079-ECF9BCEB1A45}" type="pres">
      <dgm:prSet presAssocID="{83B3E933-07A7-419A-9543-647E2DD854D3}" presName="nodeTx" presStyleLbl="node1" presStyleIdx="1" presStyleCnt="3">
        <dgm:presLayoutVars>
          <dgm:bulletEnabled val="1"/>
        </dgm:presLayoutVars>
      </dgm:prSet>
      <dgm:spPr/>
      <dgm:t>
        <a:bodyPr/>
        <a:lstStyle/>
        <a:p>
          <a:endParaRPr lang="en-GB"/>
        </a:p>
      </dgm:t>
    </dgm:pt>
    <dgm:pt modelId="{F3EF8DF9-4154-4E86-821A-9C6679208138}" type="pres">
      <dgm:prSet presAssocID="{83B3E933-07A7-419A-9543-647E2DD854D3}" presName="invisiNode" presStyleLbl="node1" presStyleIdx="1" presStyleCnt="3"/>
      <dgm:spPr/>
    </dgm:pt>
    <dgm:pt modelId="{8617870A-BDAF-419E-968A-FF7D9456C537}" type="pres">
      <dgm:prSet presAssocID="{83B3E933-07A7-419A-9543-647E2DD854D3}" presName="imagNode" presStyleLbl="fgImgPlace1" presStyleIdx="1"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dgm:spPr>
      <dgm:t>
        <a:bodyPr/>
        <a:lstStyle/>
        <a:p>
          <a:endParaRPr lang="en-GB"/>
        </a:p>
      </dgm:t>
    </dgm:pt>
    <dgm:pt modelId="{287F634B-5C60-4500-BC9F-62F0581E2BB8}" type="pres">
      <dgm:prSet presAssocID="{2706D9CF-BDD4-429D-A463-B968B838CF6B}" presName="sibTrans" presStyleLbl="sibTrans2D1" presStyleIdx="0" presStyleCnt="0"/>
      <dgm:spPr/>
      <dgm:t>
        <a:bodyPr/>
        <a:lstStyle/>
        <a:p>
          <a:endParaRPr lang="en-GB"/>
        </a:p>
      </dgm:t>
    </dgm:pt>
    <dgm:pt modelId="{AE428263-70E1-47C1-9BC6-138DC53861EB}" type="pres">
      <dgm:prSet presAssocID="{C8FB128F-2AEF-4D6D-AB9B-37B8A67047A5}" presName="compNode" presStyleCnt="0"/>
      <dgm:spPr/>
    </dgm:pt>
    <dgm:pt modelId="{8B6DFD2B-DF8B-4B6E-93D4-5F431F826410}" type="pres">
      <dgm:prSet presAssocID="{C8FB128F-2AEF-4D6D-AB9B-37B8A67047A5}" presName="bkgdShape" presStyleLbl="node1" presStyleIdx="2" presStyleCnt="3" custLinFactNeighborX="320" custLinFactNeighborY="0"/>
      <dgm:spPr/>
      <dgm:t>
        <a:bodyPr/>
        <a:lstStyle/>
        <a:p>
          <a:endParaRPr lang="en-GB"/>
        </a:p>
      </dgm:t>
    </dgm:pt>
    <dgm:pt modelId="{E6577DAA-06CB-47A4-A37A-023355ACBE31}" type="pres">
      <dgm:prSet presAssocID="{C8FB128F-2AEF-4D6D-AB9B-37B8A67047A5}" presName="nodeTx" presStyleLbl="node1" presStyleIdx="2" presStyleCnt="3">
        <dgm:presLayoutVars>
          <dgm:bulletEnabled val="1"/>
        </dgm:presLayoutVars>
      </dgm:prSet>
      <dgm:spPr/>
      <dgm:t>
        <a:bodyPr/>
        <a:lstStyle/>
        <a:p>
          <a:endParaRPr lang="en-GB"/>
        </a:p>
      </dgm:t>
    </dgm:pt>
    <dgm:pt modelId="{B9913864-BB02-4D58-BFB2-F4EE6F7492F3}" type="pres">
      <dgm:prSet presAssocID="{C8FB128F-2AEF-4D6D-AB9B-37B8A67047A5}" presName="invisiNode" presStyleLbl="node1" presStyleIdx="2" presStyleCnt="3"/>
      <dgm:spPr/>
    </dgm:pt>
    <dgm:pt modelId="{5680733C-194F-4E0C-8063-F212C75EEDC5}" type="pres">
      <dgm:prSet presAssocID="{C8FB128F-2AEF-4D6D-AB9B-37B8A67047A5}" presName="imagNode" presStyleLbl="fgImgPlace1" presStyleIdx="2" presStyleCnt="3" custScaleY="89282"/>
      <dgm:spPr>
        <a:blipFill>
          <a:blip xmlns:r="http://schemas.openxmlformats.org/officeDocument/2006/relationships" r:embed="rId4">
            <a:extLst>
              <a:ext uri="{28A0092B-C50C-407E-A947-70E740481C1C}">
                <a14:useLocalDpi xmlns:a14="http://schemas.microsoft.com/office/drawing/2010/main" val="0"/>
              </a:ext>
            </a:extLst>
          </a:blip>
          <a:srcRect/>
          <a:stretch>
            <a:fillRect l="-25000" r="-25000"/>
          </a:stretch>
        </a:blipFill>
      </dgm:spPr>
      <dgm:t>
        <a:bodyPr/>
        <a:lstStyle/>
        <a:p>
          <a:endParaRPr lang="en-GB"/>
        </a:p>
      </dgm:t>
    </dgm:pt>
  </dgm:ptLst>
  <dgm:cxnLst>
    <dgm:cxn modelId="{1991E528-9EB3-42B6-BCEB-7861F0E87811}" type="presOf" srcId="{EFB355CE-0336-4E89-8C77-7E123A0F7F2D}" destId="{853114CC-D318-4015-9130-DC56134BA7EB}" srcOrd="0" destOrd="0" presId="urn:microsoft.com/office/officeart/2005/8/layout/hList7"/>
    <dgm:cxn modelId="{CABA7858-F7CF-4B70-94BB-86B618085BCE}" srcId="{53034A1C-26EA-4028-BE5A-691E4CF2A664}" destId="{EFB355CE-0336-4E89-8C77-7E123A0F7F2D}" srcOrd="0" destOrd="0" parTransId="{BEA2078F-18E4-4969-8121-3D98F5712F2E}" sibTransId="{005EECDA-CD0E-4BF8-A84D-3F00BAF05BF9}"/>
    <dgm:cxn modelId="{0EB46C2E-CB07-48F5-8BA9-56286BE44D39}" type="presOf" srcId="{83B3E933-07A7-419A-9543-647E2DD854D3}" destId="{4D807770-4CFE-4479-AF09-3B84962F9C4B}" srcOrd="0" destOrd="0" presId="urn:microsoft.com/office/officeart/2005/8/layout/hList7"/>
    <dgm:cxn modelId="{F748F9D9-CA0B-4564-A17F-022D5FE2563B}" type="presOf" srcId="{005EECDA-CD0E-4BF8-A84D-3F00BAF05BF9}" destId="{FC5FEB74-35C1-4661-BC96-8EE264B78246}" srcOrd="0" destOrd="0" presId="urn:microsoft.com/office/officeart/2005/8/layout/hList7"/>
    <dgm:cxn modelId="{D9214C86-235B-4531-BA07-819D380346C1}" srcId="{53034A1C-26EA-4028-BE5A-691E4CF2A664}" destId="{83B3E933-07A7-419A-9543-647E2DD854D3}" srcOrd="1" destOrd="0" parTransId="{95901B6A-7F10-4648-9D31-4E2D1AF753FB}" sibTransId="{2706D9CF-BDD4-429D-A463-B968B838CF6B}"/>
    <dgm:cxn modelId="{DBA1713F-8BF8-493F-B490-1EAE6A7081CB}" type="presOf" srcId="{83B3E933-07A7-419A-9543-647E2DD854D3}" destId="{C912A401-1C3A-4A33-A079-ECF9BCEB1A45}" srcOrd="1" destOrd="0" presId="urn:microsoft.com/office/officeart/2005/8/layout/hList7"/>
    <dgm:cxn modelId="{B6CB553C-0F9C-4915-9245-4D427804343C}" srcId="{53034A1C-26EA-4028-BE5A-691E4CF2A664}" destId="{C8FB128F-2AEF-4D6D-AB9B-37B8A67047A5}" srcOrd="2" destOrd="0" parTransId="{D820773C-2DFF-4414-9A4E-9CF364021302}" sibTransId="{4BAD0537-2ADD-4130-B970-4A4428DA214C}"/>
    <dgm:cxn modelId="{4691985D-4067-4950-9C57-9C28401CAE49}" type="presOf" srcId="{2706D9CF-BDD4-429D-A463-B968B838CF6B}" destId="{287F634B-5C60-4500-BC9F-62F0581E2BB8}" srcOrd="0" destOrd="0" presId="urn:microsoft.com/office/officeart/2005/8/layout/hList7"/>
    <dgm:cxn modelId="{2763CA01-F795-4333-A4FA-40957387BD3D}" type="presOf" srcId="{EFB355CE-0336-4E89-8C77-7E123A0F7F2D}" destId="{2DB79F40-D2AE-4E4B-930B-048FB05797DF}" srcOrd="1" destOrd="0" presId="urn:microsoft.com/office/officeart/2005/8/layout/hList7"/>
    <dgm:cxn modelId="{A15D111E-49AD-4485-BFE4-BE22979F0533}" type="presOf" srcId="{53034A1C-26EA-4028-BE5A-691E4CF2A664}" destId="{27A6404D-0A79-4D78-9FC3-FA2DFAB553D7}" srcOrd="0" destOrd="0" presId="urn:microsoft.com/office/officeart/2005/8/layout/hList7"/>
    <dgm:cxn modelId="{055E9BDA-0CA8-4E74-8744-AB98EA50AF99}" type="presOf" srcId="{C8FB128F-2AEF-4D6D-AB9B-37B8A67047A5}" destId="{E6577DAA-06CB-47A4-A37A-023355ACBE31}" srcOrd="1" destOrd="0" presId="urn:microsoft.com/office/officeart/2005/8/layout/hList7"/>
    <dgm:cxn modelId="{AC7B5A74-8094-4450-B0D6-987483BA8A78}" type="presOf" srcId="{C8FB128F-2AEF-4D6D-AB9B-37B8A67047A5}" destId="{8B6DFD2B-DF8B-4B6E-93D4-5F431F826410}" srcOrd="0" destOrd="0" presId="urn:microsoft.com/office/officeart/2005/8/layout/hList7"/>
    <dgm:cxn modelId="{38EC7C33-8730-4566-BFF4-3E00F22989B8}" type="presParOf" srcId="{27A6404D-0A79-4D78-9FC3-FA2DFAB553D7}" destId="{E8C2B9D5-664D-4A13-B053-D184971E94AF}" srcOrd="0" destOrd="0" presId="urn:microsoft.com/office/officeart/2005/8/layout/hList7"/>
    <dgm:cxn modelId="{BB257D36-FC13-48C4-999D-D80D08F6D6DA}" type="presParOf" srcId="{27A6404D-0A79-4D78-9FC3-FA2DFAB553D7}" destId="{7B885EA2-317C-4310-A868-27B3E5E7DEE3}" srcOrd="1" destOrd="0" presId="urn:microsoft.com/office/officeart/2005/8/layout/hList7"/>
    <dgm:cxn modelId="{B306BF13-5C37-4039-9997-7FF7B8BC55A2}" type="presParOf" srcId="{7B885EA2-317C-4310-A868-27B3E5E7DEE3}" destId="{AA4E7EAF-C2BC-4A6C-88B1-A5DECCD016D8}" srcOrd="0" destOrd="0" presId="urn:microsoft.com/office/officeart/2005/8/layout/hList7"/>
    <dgm:cxn modelId="{B1390AFF-1D37-448C-A826-F701B4073C0F}" type="presParOf" srcId="{AA4E7EAF-C2BC-4A6C-88B1-A5DECCD016D8}" destId="{853114CC-D318-4015-9130-DC56134BA7EB}" srcOrd="0" destOrd="0" presId="urn:microsoft.com/office/officeart/2005/8/layout/hList7"/>
    <dgm:cxn modelId="{751B86C7-F1B3-4A09-9E2C-7BA482B35806}" type="presParOf" srcId="{AA4E7EAF-C2BC-4A6C-88B1-A5DECCD016D8}" destId="{2DB79F40-D2AE-4E4B-930B-048FB05797DF}" srcOrd="1" destOrd="0" presId="urn:microsoft.com/office/officeart/2005/8/layout/hList7"/>
    <dgm:cxn modelId="{363B3094-9B68-40FD-A1B2-176448F1BCBB}" type="presParOf" srcId="{AA4E7EAF-C2BC-4A6C-88B1-A5DECCD016D8}" destId="{BAE9C5A4-236A-4EC1-AE2C-D2898FEBBF58}" srcOrd="2" destOrd="0" presId="urn:microsoft.com/office/officeart/2005/8/layout/hList7"/>
    <dgm:cxn modelId="{75B38836-3C85-4761-A941-AEAFAB8D00DA}" type="presParOf" srcId="{AA4E7EAF-C2BC-4A6C-88B1-A5DECCD016D8}" destId="{CCF6F377-3376-41AB-892A-0333262F79A0}" srcOrd="3" destOrd="0" presId="urn:microsoft.com/office/officeart/2005/8/layout/hList7"/>
    <dgm:cxn modelId="{899B7E80-A090-429E-8309-7C3EF9EA1E2B}" type="presParOf" srcId="{7B885EA2-317C-4310-A868-27B3E5E7DEE3}" destId="{FC5FEB74-35C1-4661-BC96-8EE264B78246}" srcOrd="1" destOrd="0" presId="urn:microsoft.com/office/officeart/2005/8/layout/hList7"/>
    <dgm:cxn modelId="{022C7EF0-2013-4CE7-AD7A-91F06CAD1D7D}" type="presParOf" srcId="{7B885EA2-317C-4310-A868-27B3E5E7DEE3}" destId="{8C0FD7FE-4E3F-4380-9282-01B4627FB42B}" srcOrd="2" destOrd="0" presId="urn:microsoft.com/office/officeart/2005/8/layout/hList7"/>
    <dgm:cxn modelId="{C7568448-5F3C-43AC-B50C-1353A865F8F9}" type="presParOf" srcId="{8C0FD7FE-4E3F-4380-9282-01B4627FB42B}" destId="{4D807770-4CFE-4479-AF09-3B84962F9C4B}" srcOrd="0" destOrd="0" presId="urn:microsoft.com/office/officeart/2005/8/layout/hList7"/>
    <dgm:cxn modelId="{61821C94-8E5B-4E44-BA6C-5B0FEBAE7DAA}" type="presParOf" srcId="{8C0FD7FE-4E3F-4380-9282-01B4627FB42B}" destId="{C912A401-1C3A-4A33-A079-ECF9BCEB1A45}" srcOrd="1" destOrd="0" presId="urn:microsoft.com/office/officeart/2005/8/layout/hList7"/>
    <dgm:cxn modelId="{40855BDF-96BF-434D-B6CC-EC4B60268291}" type="presParOf" srcId="{8C0FD7FE-4E3F-4380-9282-01B4627FB42B}" destId="{F3EF8DF9-4154-4E86-821A-9C6679208138}" srcOrd="2" destOrd="0" presId="urn:microsoft.com/office/officeart/2005/8/layout/hList7"/>
    <dgm:cxn modelId="{83FFF45F-7420-45C4-BD5C-64DBA13F73E3}" type="presParOf" srcId="{8C0FD7FE-4E3F-4380-9282-01B4627FB42B}" destId="{8617870A-BDAF-419E-968A-FF7D9456C537}" srcOrd="3" destOrd="0" presId="urn:microsoft.com/office/officeart/2005/8/layout/hList7"/>
    <dgm:cxn modelId="{A860102E-D8CC-4CDB-9A2E-0B47EA54DF00}" type="presParOf" srcId="{7B885EA2-317C-4310-A868-27B3E5E7DEE3}" destId="{287F634B-5C60-4500-BC9F-62F0581E2BB8}" srcOrd="3" destOrd="0" presId="urn:microsoft.com/office/officeart/2005/8/layout/hList7"/>
    <dgm:cxn modelId="{7E2CE691-06F2-402B-B225-73789A80A799}" type="presParOf" srcId="{7B885EA2-317C-4310-A868-27B3E5E7DEE3}" destId="{AE428263-70E1-47C1-9BC6-138DC53861EB}" srcOrd="4" destOrd="0" presId="urn:microsoft.com/office/officeart/2005/8/layout/hList7"/>
    <dgm:cxn modelId="{58E6928B-BAF0-4BB9-B2EA-261521628D15}" type="presParOf" srcId="{AE428263-70E1-47C1-9BC6-138DC53861EB}" destId="{8B6DFD2B-DF8B-4B6E-93D4-5F431F826410}" srcOrd="0" destOrd="0" presId="urn:microsoft.com/office/officeart/2005/8/layout/hList7"/>
    <dgm:cxn modelId="{70509367-B3BC-4416-8BC5-2D301B8A9A39}" type="presParOf" srcId="{AE428263-70E1-47C1-9BC6-138DC53861EB}" destId="{E6577DAA-06CB-47A4-A37A-023355ACBE31}" srcOrd="1" destOrd="0" presId="urn:microsoft.com/office/officeart/2005/8/layout/hList7"/>
    <dgm:cxn modelId="{56D2267E-BB74-4049-A4B9-532B483B64E2}" type="presParOf" srcId="{AE428263-70E1-47C1-9BC6-138DC53861EB}" destId="{B9913864-BB02-4D58-BFB2-F4EE6F7492F3}" srcOrd="2" destOrd="0" presId="urn:microsoft.com/office/officeart/2005/8/layout/hList7"/>
    <dgm:cxn modelId="{B893BA2E-9770-4E21-A4D9-925B0F2C8356}" type="presParOf" srcId="{AE428263-70E1-47C1-9BC6-138DC53861EB}" destId="{5680733C-194F-4E0C-8063-F212C75EEDC5}"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162073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2642337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410140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1189718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1927152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248941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2215512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2890785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3745117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3903458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D0942-5472-4231-A78A-2D3E1CE29106}" type="datetimeFigureOut">
              <a:rPr lang="en-GB" smtClean="0"/>
              <a:t>15/09/2021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A9A44B7-7DCD-4A87-88AD-F3779C1D4C50}" type="slidenum">
              <a:rPr lang="en-GB" smtClean="0"/>
              <a:t>‹#›</a:t>
            </a:fld>
            <a:endParaRPr lang="en-GB" dirty="0"/>
          </a:p>
        </p:txBody>
      </p:sp>
    </p:spTree>
    <p:extLst>
      <p:ext uri="{BB962C8B-B14F-4D97-AF65-F5344CB8AC3E}">
        <p14:creationId xmlns:p14="http://schemas.microsoft.com/office/powerpoint/2010/main" val="481819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D0942-5472-4231-A78A-2D3E1CE29106}" type="datetimeFigureOut">
              <a:rPr lang="en-GB" smtClean="0"/>
              <a:t>15/09/2021</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9A44B7-7DCD-4A87-88AD-F3779C1D4C50}" type="slidenum">
              <a:rPr lang="en-GB" smtClean="0"/>
              <a:t>‹#›</a:t>
            </a:fld>
            <a:endParaRPr lang="en-GB" dirty="0"/>
          </a:p>
        </p:txBody>
      </p:sp>
    </p:spTree>
    <p:extLst>
      <p:ext uri="{BB962C8B-B14F-4D97-AF65-F5344CB8AC3E}">
        <p14:creationId xmlns:p14="http://schemas.microsoft.com/office/powerpoint/2010/main" val="35916323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com/url?sa=i&amp;url=http://www.wales.nhs.uk/sitesplus/866/home&amp;psig=AOvVaw28vVxM9QEG-63JvP6cMNhx&amp;ust=1584100719450000&amp;source=images&amp;cd=vfe&amp;ved=0CAIQjRxqFwoTCMCQlZfxlOgCFQAAAAAdAAAAABAK"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285593"/>
            <a:ext cx="9144000" cy="1566249"/>
          </a:xfrm>
        </p:spPr>
        <p:txBody>
          <a:bodyPr>
            <a:normAutofit/>
          </a:bodyPr>
          <a:lstStyle/>
          <a:p>
            <a:r>
              <a:rPr lang="en-GB" sz="4400" b="1" dirty="0" smtClean="0">
                <a:latin typeface="+mn-lt"/>
                <a:cs typeface="Arial" panose="020B0604020202020204" pitchFamily="34" charset="0"/>
              </a:rPr>
              <a:t>Being a Sensory Detective</a:t>
            </a:r>
            <a:br>
              <a:rPr lang="en-GB" sz="4400" b="1" dirty="0" smtClean="0">
                <a:latin typeface="+mn-lt"/>
                <a:cs typeface="Arial" panose="020B0604020202020204" pitchFamily="34" charset="0"/>
              </a:rPr>
            </a:br>
            <a:endParaRPr lang="en-GB" sz="4400" b="1" dirty="0">
              <a:latin typeface="+mn-lt"/>
              <a:cs typeface="Arial" panose="020B0604020202020204" pitchFamily="34" charset="0"/>
            </a:endParaRPr>
          </a:p>
        </p:txBody>
      </p:sp>
      <p:pic>
        <p:nvPicPr>
          <p:cNvPr id="5" name="Picture 2" descr="Image result for aneurin bevan logo">
            <a:hlinkClick r:id="rId2"/>
            <a:extLst>
              <a:ext uri="{FF2B5EF4-FFF2-40B4-BE49-F238E27FC236}">
                <a16:creationId xmlns="" xmlns:a16="http://schemas.microsoft.com/office/drawing/2014/main" id="{59E30980-3164-489E-8014-72D19A350A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9025" y="0"/>
            <a:ext cx="3485803" cy="168067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2851843"/>
            <a:ext cx="8753341" cy="2263366"/>
          </a:xfrm>
          <a:prstGeom prst="rect">
            <a:avLst/>
          </a:prstGeom>
        </p:spPr>
      </p:pic>
      <p:sp>
        <p:nvSpPr>
          <p:cNvPr id="4" name="Rectangle 3"/>
          <p:cNvSpPr/>
          <p:nvPr/>
        </p:nvSpPr>
        <p:spPr>
          <a:xfrm>
            <a:off x="3048000" y="4988459"/>
            <a:ext cx="5625220" cy="923330"/>
          </a:xfrm>
          <a:prstGeom prst="rect">
            <a:avLst/>
          </a:prstGeom>
        </p:spPr>
        <p:txBody>
          <a:bodyPr wrap="square">
            <a:spAutoFit/>
          </a:bodyPr>
          <a:lstStyle/>
          <a:p>
            <a:endParaRPr lang="en-US" dirty="0">
              <a:solidFill>
                <a:schemeClr val="tx2"/>
              </a:solidFill>
            </a:endParaRPr>
          </a:p>
          <a:p>
            <a:pPr algn="ctr"/>
            <a:r>
              <a:rPr lang="en-US" dirty="0" smtClean="0">
                <a:solidFill>
                  <a:schemeClr val="tx2"/>
                </a:solidFill>
              </a:rPr>
              <a:t>Children’s </a:t>
            </a:r>
            <a:r>
              <a:rPr lang="en-US" dirty="0">
                <a:solidFill>
                  <a:schemeClr val="tx2"/>
                </a:solidFill>
              </a:rPr>
              <a:t>Occupational Therapy Service</a:t>
            </a:r>
          </a:p>
          <a:p>
            <a:pPr algn="ctr"/>
            <a:r>
              <a:rPr lang="en-US" dirty="0">
                <a:solidFill>
                  <a:schemeClr val="tx2"/>
                </a:solidFill>
              </a:rPr>
              <a:t>Aneurin Bevan University Health Board</a:t>
            </a:r>
            <a:endParaRPr lang="en-US" dirty="0">
              <a:solidFill>
                <a:schemeClr val="tx2"/>
              </a:solidFill>
            </a:endParaRPr>
          </a:p>
        </p:txBody>
      </p:sp>
    </p:spTree>
    <p:extLst>
      <p:ext uri="{BB962C8B-B14F-4D97-AF65-F5344CB8AC3E}">
        <p14:creationId xmlns:p14="http://schemas.microsoft.com/office/powerpoint/2010/main" val="17105852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8657" y="207023"/>
            <a:ext cx="10515600" cy="1325563"/>
          </a:xfrm>
        </p:spPr>
        <p:txBody>
          <a:bodyPr>
            <a:normAutofit/>
          </a:bodyPr>
          <a:lstStyle/>
          <a:p>
            <a:pPr algn="ctr"/>
            <a:r>
              <a:rPr lang="en-GB" sz="3200" b="1" dirty="0" smtClean="0">
                <a:latin typeface="+mn-lt"/>
                <a:cs typeface="Arial" panose="020B0604020202020204" pitchFamily="34" charset="0"/>
              </a:rPr>
              <a:t>What can you do now you have investigated the difficulties/behaviours</a:t>
            </a:r>
            <a:r>
              <a:rPr lang="en-GB" sz="2800" b="1" dirty="0" smtClean="0">
                <a:latin typeface="+mn-lt"/>
                <a:cs typeface="Arial" panose="020B0604020202020204" pitchFamily="34" charset="0"/>
              </a:rPr>
              <a:t>? </a:t>
            </a:r>
            <a:endParaRPr lang="en-GB" sz="2800" b="1" dirty="0">
              <a:latin typeface="+mn-lt"/>
              <a:cs typeface="Arial" panose="020B0604020202020204" pitchFamily="34" charset="0"/>
            </a:endParaRPr>
          </a:p>
        </p:txBody>
      </p:sp>
      <p:sp>
        <p:nvSpPr>
          <p:cNvPr id="3" name="Content Placeholder 2"/>
          <p:cNvSpPr>
            <a:spLocks noGrp="1"/>
          </p:cNvSpPr>
          <p:nvPr>
            <p:ph idx="1"/>
          </p:nvPr>
        </p:nvSpPr>
        <p:spPr>
          <a:xfrm>
            <a:off x="284408" y="1493949"/>
            <a:ext cx="11667186" cy="4417453"/>
          </a:xfrm>
        </p:spPr>
        <p:txBody>
          <a:bodyPr>
            <a:normAutofit lnSpcReduction="10000"/>
          </a:bodyPr>
          <a:lstStyle/>
          <a:p>
            <a:pPr algn="just"/>
            <a:r>
              <a:rPr lang="en-GB" sz="2400" dirty="0" smtClean="0">
                <a:cs typeface="Arial" panose="020B0604020202020204" pitchFamily="34" charset="0"/>
              </a:rPr>
              <a:t>You may well understand how your child is trying to </a:t>
            </a:r>
            <a:r>
              <a:rPr lang="en-GB" sz="2400" b="1" dirty="0" smtClean="0">
                <a:cs typeface="Arial" panose="020B0604020202020204" pitchFamily="34" charset="0"/>
              </a:rPr>
              <a:t>communicate</a:t>
            </a:r>
            <a:r>
              <a:rPr lang="en-GB" sz="2400" dirty="0" smtClean="0">
                <a:cs typeface="Arial" panose="020B0604020202020204" pitchFamily="34" charset="0"/>
              </a:rPr>
              <a:t> and the difficulties they may have with communication. You may well have better insight into their </a:t>
            </a:r>
            <a:r>
              <a:rPr lang="en-GB" sz="2400" b="1" dirty="0" smtClean="0">
                <a:cs typeface="Arial" panose="020B0604020202020204" pitchFamily="34" charset="0"/>
              </a:rPr>
              <a:t>cognitive abilities </a:t>
            </a:r>
            <a:r>
              <a:rPr lang="en-GB" sz="2400" dirty="0" smtClean="0">
                <a:cs typeface="Arial" panose="020B0604020202020204" pitchFamily="34" charset="0"/>
              </a:rPr>
              <a:t>and if they have any difficulties.</a:t>
            </a:r>
          </a:p>
          <a:p>
            <a:pPr algn="just"/>
            <a:r>
              <a:rPr lang="en-GB" sz="2400" dirty="0" smtClean="0">
                <a:cs typeface="Arial" panose="020B0604020202020204" pitchFamily="34" charset="0"/>
              </a:rPr>
              <a:t>If the child is experiencing physical difficulties or trauma then ensure that this is assessed by a professional.</a:t>
            </a:r>
          </a:p>
          <a:p>
            <a:pPr algn="just"/>
            <a:r>
              <a:rPr lang="en-GB" sz="2400" b="1" dirty="0" smtClean="0">
                <a:cs typeface="Arial" panose="020B0604020202020204" pitchFamily="34" charset="0"/>
              </a:rPr>
              <a:t>Environment</a:t>
            </a:r>
            <a:r>
              <a:rPr lang="en-GB" sz="2400" dirty="0" smtClean="0">
                <a:cs typeface="Arial" panose="020B0604020202020204" pitchFamily="34" charset="0"/>
              </a:rPr>
              <a:t> management or make changes to their environments.</a:t>
            </a:r>
          </a:p>
          <a:p>
            <a:pPr algn="just"/>
            <a:r>
              <a:rPr lang="en-GB" sz="2400" dirty="0" smtClean="0">
                <a:cs typeface="Arial" panose="020B0604020202020204" pitchFamily="34" charset="0"/>
              </a:rPr>
              <a:t>Use </a:t>
            </a:r>
            <a:r>
              <a:rPr lang="en-GB" sz="2400" b="1" dirty="0" smtClean="0">
                <a:cs typeface="Arial" panose="020B0604020202020204" pitchFamily="34" charset="0"/>
              </a:rPr>
              <a:t>behavioural</a:t>
            </a:r>
            <a:r>
              <a:rPr lang="en-GB" sz="2400" dirty="0" smtClean="0">
                <a:cs typeface="Arial" panose="020B0604020202020204" pitchFamily="34" charset="0"/>
              </a:rPr>
              <a:t> strategies and positive behaviour support with them. </a:t>
            </a:r>
          </a:p>
          <a:p>
            <a:pPr algn="just"/>
            <a:r>
              <a:rPr lang="en-GB" sz="2400" dirty="0" smtClean="0">
                <a:cs typeface="Arial" panose="020B0604020202020204" pitchFamily="34" charset="0"/>
              </a:rPr>
              <a:t>Reflect on your </a:t>
            </a:r>
            <a:r>
              <a:rPr lang="en-GB" sz="2400" b="1" dirty="0" smtClean="0">
                <a:cs typeface="Arial" panose="020B0604020202020204" pitchFamily="34" charset="0"/>
              </a:rPr>
              <a:t>relationship</a:t>
            </a:r>
            <a:r>
              <a:rPr lang="en-GB" sz="2400" dirty="0" smtClean="0">
                <a:cs typeface="Arial" panose="020B0604020202020204" pitchFamily="34" charset="0"/>
              </a:rPr>
              <a:t> and how you interact or are around your child,</a:t>
            </a:r>
          </a:p>
          <a:p>
            <a:pPr algn="just"/>
            <a:r>
              <a:rPr lang="en-GB" sz="2400" dirty="0" smtClean="0">
                <a:cs typeface="Arial" panose="020B0604020202020204" pitchFamily="34" charset="0"/>
              </a:rPr>
              <a:t>What are your sensory preferences and how are you managing day to day?</a:t>
            </a:r>
          </a:p>
          <a:p>
            <a:pPr algn="just"/>
            <a:r>
              <a:rPr lang="en-GB" sz="2400" dirty="0" smtClean="0">
                <a:cs typeface="Arial" panose="020B0604020202020204" pitchFamily="34" charset="0"/>
              </a:rPr>
              <a:t>Do you need any </a:t>
            </a:r>
            <a:r>
              <a:rPr lang="en-GB" sz="2400" b="1" dirty="0" smtClean="0">
                <a:cs typeface="Arial" panose="020B0604020202020204" pitchFamily="34" charset="0"/>
              </a:rPr>
              <a:t>support</a:t>
            </a:r>
            <a:r>
              <a:rPr lang="en-GB" sz="2400" dirty="0" smtClean="0">
                <a:cs typeface="Arial" panose="020B0604020202020204" pitchFamily="34" charset="0"/>
              </a:rPr>
              <a:t>?</a:t>
            </a:r>
          </a:p>
          <a:p>
            <a:pPr algn="just"/>
            <a:r>
              <a:rPr lang="en-GB" sz="2400" dirty="0" smtClean="0">
                <a:cs typeface="Arial" panose="020B0604020202020204" pitchFamily="34" charset="0"/>
              </a:rPr>
              <a:t>Support attention, focus and regulation with specific strategie</a:t>
            </a:r>
            <a:r>
              <a:rPr lang="en-GB" dirty="0" smtClean="0">
                <a:cs typeface="Arial" panose="020B0604020202020204" pitchFamily="34" charset="0"/>
              </a:rPr>
              <a:t>s.</a:t>
            </a:r>
          </a:p>
          <a:p>
            <a:pPr marL="0" indent="0" algn="just">
              <a:buNone/>
            </a:pPr>
            <a:endParaRPr lang="en-GB" dirty="0" smtClean="0"/>
          </a:p>
        </p:txBody>
      </p:sp>
      <p:sp>
        <p:nvSpPr>
          <p:cNvPr id="4" name="Rectangle 3"/>
          <p:cNvSpPr/>
          <p:nvPr/>
        </p:nvSpPr>
        <p:spPr>
          <a:xfrm>
            <a:off x="4713669" y="6264707"/>
            <a:ext cx="8873543" cy="400110"/>
          </a:xfrm>
          <a:prstGeom prst="rect">
            <a:avLst/>
          </a:prstGeom>
        </p:spPr>
        <p:txBody>
          <a:bodyPr wrap="square">
            <a:spAutoFit/>
          </a:bodyPr>
          <a:lstStyle/>
          <a:p>
            <a:r>
              <a:rPr lang="en-GB" sz="2000" dirty="0">
                <a:solidFill>
                  <a:schemeClr val="accent1">
                    <a:lumMod val="50000"/>
                  </a:schemeClr>
                </a:solidFill>
              </a:rPr>
              <a:t>Seek advice and support from the web sites listed on his presentation.</a:t>
            </a:r>
          </a:p>
        </p:txBody>
      </p:sp>
      <p:pic>
        <p:nvPicPr>
          <p:cNvPr id="6" name="Picture 5"/>
          <p:cNvPicPr>
            <a:picLocks noChangeAspect="1"/>
          </p:cNvPicPr>
          <p:nvPr/>
        </p:nvPicPr>
        <p:blipFill>
          <a:blip r:embed="rId2"/>
          <a:stretch>
            <a:fillRect/>
          </a:stretch>
        </p:blipFill>
        <p:spPr>
          <a:xfrm>
            <a:off x="8963696" y="4803542"/>
            <a:ext cx="2884866" cy="1339682"/>
          </a:xfrm>
          <a:prstGeom prst="rect">
            <a:avLst/>
          </a:prstGeom>
        </p:spPr>
      </p:pic>
    </p:spTree>
    <p:extLst>
      <p:ext uri="{BB962C8B-B14F-4D97-AF65-F5344CB8AC3E}">
        <p14:creationId xmlns:p14="http://schemas.microsoft.com/office/powerpoint/2010/main" val="22617910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70C0"/>
                </a:solidFill>
              </a:rPr>
              <a:t>Case Study</a:t>
            </a:r>
            <a:endParaRPr lang="en-GB" b="1" dirty="0">
              <a:solidFill>
                <a:srgbClr val="0070C0"/>
              </a:solidFill>
            </a:endParaRPr>
          </a:p>
        </p:txBody>
      </p:sp>
      <p:sp>
        <p:nvSpPr>
          <p:cNvPr id="3" name="Content Placeholder 2"/>
          <p:cNvSpPr>
            <a:spLocks noGrp="1"/>
          </p:cNvSpPr>
          <p:nvPr>
            <p:ph idx="1"/>
          </p:nvPr>
        </p:nvSpPr>
        <p:spPr>
          <a:xfrm>
            <a:off x="838200" y="477673"/>
            <a:ext cx="10066362" cy="5827594"/>
          </a:xfrm>
        </p:spPr>
        <p:txBody>
          <a:bodyPr/>
          <a:lstStyle/>
          <a:p>
            <a:pPr marL="914400" lvl="2" indent="0">
              <a:buNone/>
            </a:pPr>
            <a:r>
              <a:rPr lang="en-GB" b="1" dirty="0" smtClean="0"/>
              <a:t> An example  of a  young child that became upset in the lunch hall in school</a:t>
            </a:r>
            <a:endParaRPr lang="en-GB" dirty="0"/>
          </a:p>
        </p:txBody>
      </p:sp>
      <p:graphicFrame>
        <p:nvGraphicFramePr>
          <p:cNvPr id="4" name="Diagram 3"/>
          <p:cNvGraphicFramePr/>
          <p:nvPr>
            <p:extLst>
              <p:ext uri="{D42A27DB-BD31-4B8C-83A1-F6EECF244321}">
                <p14:modId xmlns:p14="http://schemas.microsoft.com/office/powerpoint/2010/main" val="3306607188"/>
              </p:ext>
            </p:extLst>
          </p:nvPr>
        </p:nvGraphicFramePr>
        <p:xfrm>
          <a:off x="838200" y="777923"/>
          <a:ext cx="9875293" cy="52816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7533564" y="4679028"/>
            <a:ext cx="184731" cy="923330"/>
          </a:xfrm>
          <a:prstGeom prst="rect">
            <a:avLst/>
          </a:prstGeom>
          <a:noFill/>
        </p:spPr>
        <p:txBody>
          <a:bodyPr wrap="none" rtlCol="0">
            <a:spAutoFit/>
          </a:bodyPr>
          <a:lstStyle/>
          <a:p>
            <a:endParaRPr lang="en-GB" dirty="0" smtClean="0"/>
          </a:p>
          <a:p>
            <a:endParaRPr lang="en-GB" dirty="0"/>
          </a:p>
          <a:p>
            <a:endParaRPr lang="en-GB" dirty="0" smtClean="0"/>
          </a:p>
        </p:txBody>
      </p:sp>
      <p:sp>
        <p:nvSpPr>
          <p:cNvPr id="11" name="TextBox 10"/>
          <p:cNvSpPr txBox="1"/>
          <p:nvPr/>
        </p:nvSpPr>
        <p:spPr>
          <a:xfrm>
            <a:off x="388962" y="6208055"/>
            <a:ext cx="10515600" cy="369332"/>
          </a:xfrm>
          <a:prstGeom prst="rect">
            <a:avLst/>
          </a:prstGeom>
          <a:solidFill>
            <a:schemeClr val="bg1"/>
          </a:solidFill>
        </p:spPr>
        <p:txBody>
          <a:bodyPr wrap="square" rtlCol="0">
            <a:spAutoFit/>
          </a:bodyPr>
          <a:lstStyle/>
          <a:p>
            <a:pPr lvl="2"/>
            <a:endParaRPr lang="en-GB" b="1" dirty="0"/>
          </a:p>
        </p:txBody>
      </p:sp>
    </p:spTree>
    <p:extLst>
      <p:ext uri="{BB962C8B-B14F-4D97-AF65-F5344CB8AC3E}">
        <p14:creationId xmlns:p14="http://schemas.microsoft.com/office/powerpoint/2010/main" val="2128178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latin typeface="Arial" panose="020B0604020202020204" pitchFamily="34" charset="0"/>
                <a:cs typeface="Arial" panose="020B0604020202020204" pitchFamily="34" charset="0"/>
              </a:rPr>
              <a:t>Finding the pieces of the puzzle and building the bigger picture.</a:t>
            </a:r>
            <a:endParaRPr lang="en-GB" sz="32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79572" y="2614411"/>
            <a:ext cx="4146045" cy="3562552"/>
          </a:xfrm>
        </p:spPr>
      </p:pic>
    </p:spTree>
    <p:extLst>
      <p:ext uri="{BB962C8B-B14F-4D97-AF65-F5344CB8AC3E}">
        <p14:creationId xmlns:p14="http://schemas.microsoft.com/office/powerpoint/2010/main" val="2384225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latin typeface="+mn-lt"/>
                <a:cs typeface="Arial" panose="020B0604020202020204" pitchFamily="34" charset="0"/>
              </a:rPr>
              <a:t>Why become a sensory detective?</a:t>
            </a:r>
            <a:endParaRPr lang="en-GB" sz="3200" b="1" dirty="0">
              <a:latin typeface="+mn-lt"/>
              <a:cs typeface="Arial" panose="020B0604020202020204" pitchFamily="34" charset="0"/>
            </a:endParaRPr>
          </a:p>
        </p:txBody>
      </p:sp>
      <p:sp>
        <p:nvSpPr>
          <p:cNvPr id="3" name="Content Placeholder 2"/>
          <p:cNvSpPr>
            <a:spLocks noGrp="1"/>
          </p:cNvSpPr>
          <p:nvPr>
            <p:ph idx="1"/>
          </p:nvPr>
        </p:nvSpPr>
        <p:spPr/>
        <p:txBody>
          <a:bodyPr/>
          <a:lstStyle/>
          <a:p>
            <a:pPr marL="0" indent="0" algn="just">
              <a:buNone/>
            </a:pPr>
            <a:r>
              <a:rPr lang="en-GB" dirty="0" smtClean="0">
                <a:cs typeface="Arial" panose="020B0604020202020204" pitchFamily="34" charset="0"/>
              </a:rPr>
              <a:t>Becoming a sensory detective will support you to identify and understand </a:t>
            </a:r>
            <a:r>
              <a:rPr lang="en-GB" dirty="0">
                <a:cs typeface="Arial" panose="020B0604020202020204" pitchFamily="34" charset="0"/>
              </a:rPr>
              <a:t>if there is a pattern </a:t>
            </a:r>
            <a:r>
              <a:rPr lang="en-GB" dirty="0" smtClean="0">
                <a:cs typeface="Arial" panose="020B0604020202020204" pitchFamily="34" charset="0"/>
              </a:rPr>
              <a:t>presenting with the child/young person, and understand how they react to and respond to certain </a:t>
            </a:r>
            <a:r>
              <a:rPr lang="en-GB" dirty="0">
                <a:cs typeface="Arial" panose="020B0604020202020204" pitchFamily="34" charset="0"/>
              </a:rPr>
              <a:t>sensory </a:t>
            </a:r>
            <a:r>
              <a:rPr lang="en-GB" dirty="0" smtClean="0">
                <a:cs typeface="Arial" panose="020B0604020202020204" pitchFamily="34" charset="0"/>
              </a:rPr>
              <a:t>information.</a:t>
            </a:r>
          </a:p>
          <a:p>
            <a:pPr marL="0" indent="0" algn="just">
              <a:buNone/>
            </a:pPr>
            <a:r>
              <a:rPr lang="en-GB" dirty="0" smtClean="0">
                <a:cs typeface="Arial" panose="020B0604020202020204" pitchFamily="34" charset="0"/>
              </a:rPr>
              <a:t>This may support you to </a:t>
            </a:r>
            <a:r>
              <a:rPr lang="en-GB" dirty="0">
                <a:cs typeface="Arial" panose="020B0604020202020204" pitchFamily="34" charset="0"/>
              </a:rPr>
              <a:t>plan </a:t>
            </a:r>
            <a:r>
              <a:rPr lang="en-GB" dirty="0" smtClean="0">
                <a:cs typeface="Arial" panose="020B0604020202020204" pitchFamily="34" charset="0"/>
              </a:rPr>
              <a:t>for any </a:t>
            </a:r>
            <a:r>
              <a:rPr lang="en-GB" dirty="0">
                <a:cs typeface="Arial" panose="020B0604020202020204" pitchFamily="34" charset="0"/>
              </a:rPr>
              <a:t>inappropriate </a:t>
            </a:r>
            <a:r>
              <a:rPr lang="en-GB" dirty="0" smtClean="0">
                <a:cs typeface="Arial" panose="020B0604020202020204" pitchFamily="34" charset="0"/>
              </a:rPr>
              <a:t>responses and allow you/others </a:t>
            </a:r>
            <a:r>
              <a:rPr lang="en-GB" dirty="0">
                <a:cs typeface="Arial" panose="020B0604020202020204" pitchFamily="34" charset="0"/>
              </a:rPr>
              <a:t>to </a:t>
            </a:r>
            <a:r>
              <a:rPr lang="en-GB" dirty="0" smtClean="0">
                <a:cs typeface="Arial" panose="020B0604020202020204" pitchFamily="34" charset="0"/>
              </a:rPr>
              <a:t>deliver strategies </a:t>
            </a:r>
            <a:r>
              <a:rPr lang="en-GB" dirty="0">
                <a:cs typeface="Arial" panose="020B0604020202020204" pitchFamily="34" charset="0"/>
              </a:rPr>
              <a:t>to </a:t>
            </a:r>
            <a:r>
              <a:rPr lang="en-GB" dirty="0" smtClean="0">
                <a:cs typeface="Arial" panose="020B0604020202020204" pitchFamily="34" charset="0"/>
              </a:rPr>
              <a:t>help the child/young person </a:t>
            </a:r>
            <a:r>
              <a:rPr lang="en-GB" dirty="0">
                <a:cs typeface="Arial" panose="020B0604020202020204" pitchFamily="34" charset="0"/>
              </a:rPr>
              <a:t>regulate the amount of </a:t>
            </a:r>
            <a:r>
              <a:rPr lang="en-GB" dirty="0" smtClean="0">
                <a:cs typeface="Arial" panose="020B0604020202020204" pitchFamily="34" charset="0"/>
              </a:rPr>
              <a:t>sensory information </a:t>
            </a:r>
            <a:r>
              <a:rPr lang="en-GB" dirty="0">
                <a:cs typeface="Arial" panose="020B0604020202020204" pitchFamily="34" charset="0"/>
              </a:rPr>
              <a:t>they need, in order to respond as appropriately </a:t>
            </a:r>
            <a:r>
              <a:rPr lang="en-GB" dirty="0" smtClean="0">
                <a:cs typeface="Arial" panose="020B0604020202020204" pitchFamily="34" charset="0"/>
              </a:rPr>
              <a:t>as they </a:t>
            </a:r>
            <a:r>
              <a:rPr lang="en-GB" dirty="0">
                <a:cs typeface="Arial" panose="020B0604020202020204" pitchFamily="34" charset="0"/>
              </a:rPr>
              <a:t>can.</a:t>
            </a:r>
          </a:p>
        </p:txBody>
      </p:sp>
    </p:spTree>
    <p:extLst>
      <p:ext uri="{BB962C8B-B14F-4D97-AF65-F5344CB8AC3E}">
        <p14:creationId xmlns:p14="http://schemas.microsoft.com/office/powerpoint/2010/main" val="4247579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355" y="303615"/>
            <a:ext cx="10213670" cy="1293366"/>
          </a:xfrm>
        </p:spPr>
        <p:txBody>
          <a:bodyPr>
            <a:normAutofit/>
          </a:bodyPr>
          <a:lstStyle/>
          <a:p>
            <a:r>
              <a:rPr lang="en-GB" sz="3200" b="1" dirty="0" smtClean="0">
                <a:latin typeface="+mn-lt"/>
                <a:cs typeface="Arial" panose="020B0604020202020204" pitchFamily="34" charset="0"/>
              </a:rPr>
              <a:t>Where to start and what questions to ask?</a:t>
            </a:r>
            <a:br>
              <a:rPr lang="en-GB" sz="3200" b="1" dirty="0" smtClean="0">
                <a:latin typeface="+mn-lt"/>
                <a:cs typeface="Arial" panose="020B0604020202020204" pitchFamily="34" charset="0"/>
              </a:rPr>
            </a:br>
            <a:endParaRPr lang="en-GB" sz="3200" b="1" dirty="0">
              <a:latin typeface="+mn-lt"/>
              <a:cs typeface="Arial" panose="020B0604020202020204" pitchFamily="34" charset="0"/>
            </a:endParaRPr>
          </a:p>
        </p:txBody>
      </p:sp>
      <p:sp>
        <p:nvSpPr>
          <p:cNvPr id="3" name="Content Placeholder 2"/>
          <p:cNvSpPr>
            <a:spLocks noGrp="1"/>
          </p:cNvSpPr>
          <p:nvPr>
            <p:ph idx="1"/>
          </p:nvPr>
        </p:nvSpPr>
        <p:spPr>
          <a:xfrm>
            <a:off x="885425" y="1352282"/>
            <a:ext cx="10515600" cy="4824681"/>
          </a:xfrm>
        </p:spPr>
        <p:txBody>
          <a:bodyPr/>
          <a:lstStyle/>
          <a:p>
            <a:endParaRPr lang="en-GB"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5898" y="1352282"/>
            <a:ext cx="3123667" cy="4676496"/>
          </a:xfrm>
          <a:prstGeom prst="rect">
            <a:avLst/>
          </a:prstGeom>
        </p:spPr>
      </p:pic>
      <p:sp>
        <p:nvSpPr>
          <p:cNvPr id="5" name="Rounded Rectangle 4"/>
          <p:cNvSpPr/>
          <p:nvPr/>
        </p:nvSpPr>
        <p:spPr>
          <a:xfrm>
            <a:off x="7219268" y="2314003"/>
            <a:ext cx="1094704" cy="906183"/>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Why?</a:t>
            </a:r>
            <a:endParaRPr lang="en-GB" dirty="0"/>
          </a:p>
        </p:txBody>
      </p:sp>
      <p:sp>
        <p:nvSpPr>
          <p:cNvPr id="6" name="Rounded Rectangle 5"/>
          <p:cNvSpPr/>
          <p:nvPr/>
        </p:nvSpPr>
        <p:spPr>
          <a:xfrm>
            <a:off x="7297358" y="3986012"/>
            <a:ext cx="1120462" cy="875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What?</a:t>
            </a:r>
            <a:endParaRPr lang="en-GB" dirty="0"/>
          </a:p>
        </p:txBody>
      </p:sp>
      <p:sp>
        <p:nvSpPr>
          <p:cNvPr id="7" name="Rounded Rectangle 6"/>
          <p:cNvSpPr/>
          <p:nvPr/>
        </p:nvSpPr>
        <p:spPr>
          <a:xfrm>
            <a:off x="5583258" y="1254098"/>
            <a:ext cx="1023505" cy="8339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Where?</a:t>
            </a:r>
            <a:endParaRPr lang="en-GB" b="1" dirty="0">
              <a:solidFill>
                <a:schemeClr val="tx1"/>
              </a:solidFill>
            </a:endParaRPr>
          </a:p>
        </p:txBody>
      </p:sp>
      <p:sp>
        <p:nvSpPr>
          <p:cNvPr id="8" name="Rounded Rectangle 7"/>
          <p:cNvSpPr/>
          <p:nvPr/>
        </p:nvSpPr>
        <p:spPr>
          <a:xfrm>
            <a:off x="5583258" y="5128503"/>
            <a:ext cx="1068946" cy="90027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Who?</a:t>
            </a:r>
            <a:endParaRPr lang="en-GB" dirty="0"/>
          </a:p>
        </p:txBody>
      </p:sp>
      <p:sp>
        <p:nvSpPr>
          <p:cNvPr id="9" name="Rounded Rectangle 8"/>
          <p:cNvSpPr/>
          <p:nvPr/>
        </p:nvSpPr>
        <p:spPr>
          <a:xfrm>
            <a:off x="3817643" y="2334296"/>
            <a:ext cx="1068947" cy="9144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When ?</a:t>
            </a:r>
            <a:endParaRPr lang="en-GB" b="1" dirty="0">
              <a:solidFill>
                <a:schemeClr val="tx1"/>
              </a:solidFill>
            </a:endParaRPr>
          </a:p>
        </p:txBody>
      </p:sp>
      <p:sp>
        <p:nvSpPr>
          <p:cNvPr id="10" name="Rounded Rectangle 9"/>
          <p:cNvSpPr/>
          <p:nvPr/>
        </p:nvSpPr>
        <p:spPr>
          <a:xfrm>
            <a:off x="3921491" y="3986012"/>
            <a:ext cx="1027087" cy="91440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How?</a:t>
            </a:r>
            <a:endParaRPr lang="en-GB" b="1" dirty="0">
              <a:solidFill>
                <a:schemeClr val="tx1"/>
              </a:solidFill>
            </a:endParaRPr>
          </a:p>
        </p:txBody>
      </p:sp>
    </p:spTree>
    <p:extLst>
      <p:ext uri="{BB962C8B-B14F-4D97-AF65-F5344CB8AC3E}">
        <p14:creationId xmlns:p14="http://schemas.microsoft.com/office/powerpoint/2010/main" val="1862127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r>
              <a:rPr lang="en-GB" sz="3200" b="1" dirty="0" smtClean="0">
                <a:latin typeface="Arial" panose="020B0604020202020204" pitchFamily="34" charset="0"/>
                <a:cs typeface="Arial" panose="020B0604020202020204" pitchFamily="34" charset="0"/>
              </a:rPr>
              <a:t/>
            </a:r>
            <a:br>
              <a:rPr lang="en-GB" sz="3200" b="1" dirty="0" smtClean="0">
                <a:latin typeface="Arial" panose="020B0604020202020204" pitchFamily="34" charset="0"/>
                <a:cs typeface="Arial" panose="020B0604020202020204" pitchFamily="34" charset="0"/>
              </a:rPr>
            </a:br>
            <a:r>
              <a:rPr lang="en-GB" sz="3200" b="1" dirty="0" smtClean="0">
                <a:latin typeface="Arial" panose="020B0604020202020204" pitchFamily="34" charset="0"/>
                <a:cs typeface="Arial" panose="020B0604020202020204" pitchFamily="34" charset="0"/>
              </a:rPr>
              <a:t>Where to start?</a:t>
            </a:r>
            <a:endParaRPr lang="en-GB" sz="32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481070"/>
            <a:ext cx="10515600" cy="4695893"/>
          </a:xfrm>
        </p:spPr>
        <p:txBody>
          <a:bodyPr>
            <a:normAutofit fontScale="85000" lnSpcReduction="20000"/>
          </a:bodyPr>
          <a:lstStyle/>
          <a:p>
            <a:r>
              <a:rPr lang="en-GB" dirty="0" smtClean="0">
                <a:cs typeface="Arial" panose="020B0604020202020204" pitchFamily="34" charset="0"/>
              </a:rPr>
              <a:t>When you observe a behaviour it is useful to ask yourself </a:t>
            </a:r>
            <a:r>
              <a:rPr lang="en-GB" b="1" dirty="0" smtClean="0">
                <a:solidFill>
                  <a:srgbClr val="FF0000"/>
                </a:solidFill>
                <a:cs typeface="Arial" panose="020B0604020202020204" pitchFamily="34" charset="0"/>
              </a:rPr>
              <a:t>Why</a:t>
            </a:r>
            <a:r>
              <a:rPr lang="en-GB" dirty="0" smtClean="0">
                <a:cs typeface="Arial" panose="020B0604020202020204" pitchFamily="34" charset="0"/>
              </a:rPr>
              <a:t> is the behaviour occurring ? Are there any triggers?</a:t>
            </a:r>
          </a:p>
          <a:p>
            <a:r>
              <a:rPr lang="en-GB" b="1" dirty="0" smtClean="0">
                <a:solidFill>
                  <a:srgbClr val="FF0000"/>
                </a:solidFill>
                <a:cs typeface="Arial" panose="020B0604020202020204" pitchFamily="34" charset="0"/>
              </a:rPr>
              <a:t>What</a:t>
            </a:r>
            <a:r>
              <a:rPr lang="en-GB" dirty="0" smtClean="0">
                <a:cs typeface="Arial" panose="020B0604020202020204" pitchFamily="34" charset="0"/>
              </a:rPr>
              <a:t> are the sensory considerations? </a:t>
            </a:r>
            <a:r>
              <a:rPr lang="en-GB" b="1" dirty="0" smtClean="0">
                <a:solidFill>
                  <a:srgbClr val="FF0000"/>
                </a:solidFill>
                <a:cs typeface="Arial" panose="020B0604020202020204" pitchFamily="34" charset="0"/>
              </a:rPr>
              <a:t>What</a:t>
            </a:r>
            <a:r>
              <a:rPr lang="en-GB" dirty="0" smtClean="0">
                <a:cs typeface="Arial" panose="020B0604020202020204" pitchFamily="34" charset="0"/>
              </a:rPr>
              <a:t> are the behaviours?</a:t>
            </a:r>
          </a:p>
          <a:p>
            <a:r>
              <a:rPr lang="en-GB" b="1" dirty="0" smtClean="0">
                <a:solidFill>
                  <a:srgbClr val="FF0000"/>
                </a:solidFill>
                <a:cs typeface="Arial" panose="020B0604020202020204" pitchFamily="34" charset="0"/>
              </a:rPr>
              <a:t>Where </a:t>
            </a:r>
            <a:r>
              <a:rPr lang="en-GB" dirty="0" smtClean="0">
                <a:cs typeface="Arial" panose="020B0604020202020204" pitchFamily="34" charset="0"/>
              </a:rPr>
              <a:t>is the behaviour happening? Is it the same in different environmental contexts? For example school or home.</a:t>
            </a:r>
          </a:p>
          <a:p>
            <a:r>
              <a:rPr lang="en-GB" b="1" dirty="0" smtClean="0">
                <a:solidFill>
                  <a:srgbClr val="FF0000"/>
                </a:solidFill>
                <a:cs typeface="Arial" panose="020B0604020202020204" pitchFamily="34" charset="0"/>
              </a:rPr>
              <a:t>When </a:t>
            </a:r>
            <a:r>
              <a:rPr lang="en-GB" dirty="0" smtClean="0">
                <a:cs typeface="Arial" panose="020B0604020202020204" pitchFamily="34" charset="0"/>
              </a:rPr>
              <a:t>does this happen?, note the times and keep a record.</a:t>
            </a:r>
          </a:p>
          <a:p>
            <a:r>
              <a:rPr lang="en-GB" b="1" dirty="0" smtClean="0">
                <a:solidFill>
                  <a:srgbClr val="FF0000"/>
                </a:solidFill>
                <a:cs typeface="Arial" panose="020B0604020202020204" pitchFamily="34" charset="0"/>
              </a:rPr>
              <a:t>Who</a:t>
            </a:r>
            <a:r>
              <a:rPr lang="en-GB" dirty="0" smtClean="0">
                <a:cs typeface="Arial" panose="020B0604020202020204" pitchFamily="34" charset="0"/>
              </a:rPr>
              <a:t> is there when it happens  Is it Mum/Dad?, peers /school staff/ siblings?</a:t>
            </a:r>
          </a:p>
          <a:p>
            <a:r>
              <a:rPr lang="en-GB" b="1" dirty="0" smtClean="0">
                <a:solidFill>
                  <a:srgbClr val="FF0000"/>
                </a:solidFill>
                <a:cs typeface="Arial" panose="020B0604020202020204" pitchFamily="34" charset="0"/>
              </a:rPr>
              <a:t>How </a:t>
            </a:r>
            <a:r>
              <a:rPr lang="en-GB" dirty="0" smtClean="0">
                <a:cs typeface="Arial" panose="020B0604020202020204" pitchFamily="34" charset="0"/>
              </a:rPr>
              <a:t>does it happen ? and describe what they do – you can use the tools in the following slides to help you record or map out your observations for example you can use an </a:t>
            </a:r>
            <a:r>
              <a:rPr lang="en-GB" b="1" dirty="0" smtClean="0">
                <a:cs typeface="Arial" panose="020B0604020202020204" pitchFamily="34" charset="0"/>
              </a:rPr>
              <a:t>iceberg diagram </a:t>
            </a:r>
            <a:r>
              <a:rPr lang="en-GB" dirty="0" smtClean="0">
                <a:cs typeface="Arial" panose="020B0604020202020204" pitchFamily="34" charset="0"/>
              </a:rPr>
              <a:t>or spider gram. These have been useful to lots of parents, school staff and others in the past</a:t>
            </a:r>
          </a:p>
          <a:p>
            <a:pPr marL="0" indent="0">
              <a:buNone/>
            </a:pPr>
            <a:r>
              <a:rPr lang="en-GB" b="1" dirty="0">
                <a:solidFill>
                  <a:schemeClr val="accent1">
                    <a:lumMod val="75000"/>
                  </a:schemeClr>
                </a:solidFill>
                <a:cs typeface="Arial" panose="020B0604020202020204" pitchFamily="34" charset="0"/>
              </a:rPr>
              <a:t>It is </a:t>
            </a:r>
            <a:r>
              <a:rPr lang="en-GB" b="1" dirty="0" smtClean="0">
                <a:solidFill>
                  <a:schemeClr val="accent1">
                    <a:lumMod val="75000"/>
                  </a:schemeClr>
                </a:solidFill>
                <a:cs typeface="Arial" panose="020B0604020202020204" pitchFamily="34" charset="0"/>
              </a:rPr>
              <a:t>also helpful </a:t>
            </a:r>
            <a:r>
              <a:rPr lang="en-GB" b="1" dirty="0">
                <a:solidFill>
                  <a:schemeClr val="accent1">
                    <a:lumMod val="75000"/>
                  </a:schemeClr>
                </a:solidFill>
                <a:cs typeface="Arial" panose="020B0604020202020204" pitchFamily="34" charset="0"/>
              </a:rPr>
              <a:t>to ask yourself what </a:t>
            </a:r>
            <a:r>
              <a:rPr lang="en-GB" b="1" dirty="0" smtClean="0">
                <a:solidFill>
                  <a:schemeClr val="accent1">
                    <a:lumMod val="75000"/>
                  </a:schemeClr>
                </a:solidFill>
                <a:cs typeface="Arial" panose="020B0604020202020204" pitchFamily="34" charset="0"/>
              </a:rPr>
              <a:t>is going on around the child/young person and with those close to them. What are your </a:t>
            </a:r>
            <a:r>
              <a:rPr lang="en-GB" b="1" dirty="0">
                <a:solidFill>
                  <a:schemeClr val="accent1">
                    <a:lumMod val="75000"/>
                  </a:schemeClr>
                </a:solidFill>
                <a:cs typeface="Arial" panose="020B0604020202020204" pitchFamily="34" charset="0"/>
              </a:rPr>
              <a:t>anxieties/ </a:t>
            </a:r>
            <a:r>
              <a:rPr lang="en-GB" b="1" dirty="0" smtClean="0">
                <a:solidFill>
                  <a:schemeClr val="accent1">
                    <a:lumMod val="75000"/>
                  </a:schemeClr>
                </a:solidFill>
                <a:cs typeface="Arial" panose="020B0604020202020204" pitchFamily="34" charset="0"/>
              </a:rPr>
              <a:t>fears/feelings / sensory </a:t>
            </a:r>
            <a:r>
              <a:rPr lang="en-GB" b="1" dirty="0">
                <a:solidFill>
                  <a:schemeClr val="accent1">
                    <a:lumMod val="75000"/>
                  </a:schemeClr>
                </a:solidFill>
                <a:cs typeface="Arial" panose="020B0604020202020204" pitchFamily="34" charset="0"/>
              </a:rPr>
              <a:t>likes and </a:t>
            </a:r>
            <a:r>
              <a:rPr lang="en-GB" b="1" dirty="0" smtClean="0">
                <a:solidFill>
                  <a:schemeClr val="accent1">
                    <a:lumMod val="75000"/>
                  </a:schemeClr>
                </a:solidFill>
                <a:cs typeface="Arial" panose="020B0604020202020204" pitchFamily="34" charset="0"/>
              </a:rPr>
              <a:t>dislikes ?</a:t>
            </a:r>
          </a:p>
          <a:p>
            <a:endParaRPr lang="en-GB" dirty="0"/>
          </a:p>
        </p:txBody>
      </p:sp>
    </p:spTree>
    <p:extLst>
      <p:ext uri="{BB962C8B-B14F-4D97-AF65-F5344CB8AC3E}">
        <p14:creationId xmlns:p14="http://schemas.microsoft.com/office/powerpoint/2010/main" val="2068359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97005"/>
          </a:xfrm>
        </p:spPr>
        <p:txBody>
          <a:bodyPr>
            <a:normAutofit/>
          </a:bodyPr>
          <a:lstStyle/>
          <a:p>
            <a:r>
              <a:rPr lang="en-GB" sz="3200" b="1" dirty="0" smtClean="0">
                <a:latin typeface="+mn-lt"/>
              </a:rPr>
              <a:t>What are the Senses ? </a:t>
            </a:r>
            <a:endParaRPr lang="en-GB" sz="3200" b="1" dirty="0">
              <a:latin typeface="+mn-lt"/>
            </a:endParaRPr>
          </a:p>
        </p:txBody>
      </p:sp>
      <p:pic>
        <p:nvPicPr>
          <p:cNvPr id="3" name="Picture 2"/>
          <p:cNvPicPr>
            <a:picLocks noChangeAspect="1"/>
          </p:cNvPicPr>
          <p:nvPr/>
        </p:nvPicPr>
        <p:blipFill>
          <a:blip r:embed="rId2"/>
          <a:stretch>
            <a:fillRect/>
          </a:stretch>
        </p:blipFill>
        <p:spPr>
          <a:xfrm>
            <a:off x="1098418" y="1526691"/>
            <a:ext cx="9642563" cy="5041534"/>
          </a:xfrm>
          <a:prstGeom prst="rect">
            <a:avLst/>
          </a:prstGeom>
        </p:spPr>
      </p:pic>
      <p:sp>
        <p:nvSpPr>
          <p:cNvPr id="4" name="TextBox 3"/>
          <p:cNvSpPr txBox="1"/>
          <p:nvPr/>
        </p:nvSpPr>
        <p:spPr>
          <a:xfrm>
            <a:off x="2743200" y="5622878"/>
            <a:ext cx="4963923" cy="369332"/>
          </a:xfrm>
          <a:prstGeom prst="rect">
            <a:avLst/>
          </a:prstGeom>
          <a:noFill/>
        </p:spPr>
        <p:txBody>
          <a:bodyPr wrap="none" rtlCol="0">
            <a:spAutoFit/>
          </a:bodyPr>
          <a:lstStyle/>
          <a:p>
            <a:r>
              <a:rPr lang="en-GB" dirty="0" smtClean="0"/>
              <a:t>And Interoception (the internal state of the body) </a:t>
            </a:r>
            <a:endParaRPr lang="en-GB" dirty="0"/>
          </a:p>
        </p:txBody>
      </p:sp>
    </p:spTree>
    <p:extLst>
      <p:ext uri="{BB962C8B-B14F-4D97-AF65-F5344CB8AC3E}">
        <p14:creationId xmlns:p14="http://schemas.microsoft.com/office/powerpoint/2010/main" val="331493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64866"/>
          </a:xfrm>
        </p:spPr>
        <p:txBody>
          <a:bodyPr>
            <a:noAutofit/>
          </a:bodyPr>
          <a:lstStyle/>
          <a:p>
            <a:r>
              <a:rPr lang="en-GB" sz="3200" b="1" dirty="0" smtClean="0">
                <a:latin typeface="Arial" panose="020B0604020202020204" pitchFamily="34" charset="0"/>
                <a:cs typeface="Arial" panose="020B0604020202020204" pitchFamily="34" charset="0"/>
              </a:rPr>
              <a:t>Behaviours</a:t>
            </a:r>
            <a:endParaRPr lang="en-GB" sz="32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326524"/>
            <a:ext cx="10439400" cy="4964673"/>
          </a:xfrm>
        </p:spPr>
        <p:txBody>
          <a:bodyPr>
            <a:normAutofit fontScale="25000" lnSpcReduction="20000"/>
          </a:bodyPr>
          <a:lstStyle/>
          <a:p>
            <a:pPr marL="0" indent="0">
              <a:lnSpc>
                <a:spcPct val="120000"/>
              </a:lnSpc>
              <a:buNone/>
            </a:pPr>
            <a:r>
              <a:rPr lang="en-GB" sz="8000" b="1" dirty="0">
                <a:cs typeface="Arial" panose="020B0604020202020204" pitchFamily="34" charset="0"/>
              </a:rPr>
              <a:t>See behaviour think sensory but be mindful  that not all behaviours mean that there are sensory reasons </a:t>
            </a:r>
            <a:r>
              <a:rPr lang="en-GB" sz="8000" b="1" dirty="0" smtClean="0">
                <a:cs typeface="Arial" panose="020B0604020202020204" pitchFamily="34" charset="0"/>
              </a:rPr>
              <a:t>for the behaviours.</a:t>
            </a:r>
          </a:p>
          <a:p>
            <a:pPr marL="0" indent="0">
              <a:lnSpc>
                <a:spcPct val="120000"/>
              </a:lnSpc>
              <a:buNone/>
            </a:pPr>
            <a:r>
              <a:rPr lang="en-GB" sz="8000" b="1" dirty="0" smtClean="0">
                <a:cs typeface="Arial" panose="020B0604020202020204" pitchFamily="34" charset="0"/>
              </a:rPr>
              <a:t> Other reasons </a:t>
            </a:r>
            <a:r>
              <a:rPr lang="en-GB" sz="8000" b="1" dirty="0">
                <a:cs typeface="Arial" panose="020B0604020202020204" pitchFamily="34" charset="0"/>
              </a:rPr>
              <a:t>for the behaviours</a:t>
            </a:r>
            <a:r>
              <a:rPr lang="en-GB" sz="8000" b="1" dirty="0" smtClean="0">
                <a:cs typeface="Arial" panose="020B0604020202020204" pitchFamily="34" charset="0"/>
              </a:rPr>
              <a:t>:</a:t>
            </a:r>
          </a:p>
          <a:p>
            <a:pPr>
              <a:lnSpc>
                <a:spcPct val="120000"/>
              </a:lnSpc>
            </a:pPr>
            <a:r>
              <a:rPr lang="en-GB" sz="8000" b="1" dirty="0" smtClean="0">
                <a:solidFill>
                  <a:srgbClr val="0070C0"/>
                </a:solidFill>
                <a:cs typeface="Arial" panose="020B0604020202020204" pitchFamily="34" charset="0"/>
              </a:rPr>
              <a:t>Biological</a:t>
            </a:r>
          </a:p>
          <a:p>
            <a:pPr>
              <a:lnSpc>
                <a:spcPct val="120000"/>
              </a:lnSpc>
            </a:pPr>
            <a:r>
              <a:rPr lang="en-GB" sz="8000" b="1" dirty="0" smtClean="0">
                <a:solidFill>
                  <a:srgbClr val="0070C0"/>
                </a:solidFill>
                <a:cs typeface="Arial" panose="020B0604020202020204" pitchFamily="34" charset="0"/>
              </a:rPr>
              <a:t>Developmental</a:t>
            </a:r>
          </a:p>
          <a:p>
            <a:pPr>
              <a:lnSpc>
                <a:spcPct val="120000"/>
              </a:lnSpc>
            </a:pPr>
            <a:r>
              <a:rPr lang="en-GB" sz="8000" b="1" dirty="0" smtClean="0">
                <a:solidFill>
                  <a:srgbClr val="0070C0"/>
                </a:solidFill>
                <a:cs typeface="Arial" panose="020B0604020202020204" pitchFamily="34" charset="0"/>
              </a:rPr>
              <a:t>Communication</a:t>
            </a:r>
          </a:p>
          <a:p>
            <a:pPr>
              <a:lnSpc>
                <a:spcPct val="120000"/>
              </a:lnSpc>
            </a:pPr>
            <a:r>
              <a:rPr lang="en-GB" sz="8000" b="1" dirty="0" smtClean="0">
                <a:solidFill>
                  <a:srgbClr val="0070C0"/>
                </a:solidFill>
                <a:cs typeface="Arial" panose="020B0604020202020204" pitchFamily="34" charset="0"/>
              </a:rPr>
              <a:t>Environmental</a:t>
            </a:r>
          </a:p>
          <a:p>
            <a:pPr>
              <a:lnSpc>
                <a:spcPct val="120000"/>
              </a:lnSpc>
            </a:pPr>
            <a:r>
              <a:rPr lang="en-GB" sz="8000" b="1" dirty="0" smtClean="0">
                <a:solidFill>
                  <a:srgbClr val="0070C0"/>
                </a:solidFill>
                <a:cs typeface="Arial" panose="020B0604020202020204" pitchFamily="34" charset="0"/>
              </a:rPr>
              <a:t>Social / Relationships</a:t>
            </a:r>
          </a:p>
          <a:p>
            <a:pPr>
              <a:lnSpc>
                <a:spcPct val="120000"/>
              </a:lnSpc>
            </a:pPr>
            <a:r>
              <a:rPr lang="en-GB" sz="8000" b="1" dirty="0" smtClean="0">
                <a:solidFill>
                  <a:srgbClr val="0070C0"/>
                </a:solidFill>
                <a:cs typeface="Arial" panose="020B0604020202020204" pitchFamily="34" charset="0"/>
              </a:rPr>
              <a:t>Anxiety</a:t>
            </a:r>
          </a:p>
          <a:p>
            <a:pPr>
              <a:lnSpc>
                <a:spcPct val="120000"/>
              </a:lnSpc>
            </a:pPr>
            <a:r>
              <a:rPr lang="en-GB" sz="8000" b="1" dirty="0" smtClean="0">
                <a:solidFill>
                  <a:srgbClr val="0070C0"/>
                </a:solidFill>
                <a:cs typeface="Arial" panose="020B0604020202020204" pitchFamily="34" charset="0"/>
              </a:rPr>
              <a:t>Cognitive</a:t>
            </a:r>
          </a:p>
          <a:p>
            <a:pPr marL="0" indent="0">
              <a:lnSpc>
                <a:spcPct val="120000"/>
              </a:lnSpc>
              <a:buNone/>
            </a:pPr>
            <a:r>
              <a:rPr lang="en-GB" sz="7400" b="1" dirty="0">
                <a:solidFill>
                  <a:srgbClr val="0070C0"/>
                </a:solidFill>
                <a:latin typeface="Arial" panose="020B0604020202020204" pitchFamily="34" charset="0"/>
                <a:cs typeface="Arial" panose="020B0604020202020204" pitchFamily="34" charset="0"/>
              </a:rPr>
              <a:t/>
            </a:r>
            <a:br>
              <a:rPr lang="en-GB" sz="7400" b="1" dirty="0">
                <a:solidFill>
                  <a:srgbClr val="0070C0"/>
                </a:solidFill>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
            </a:r>
            <a:br>
              <a:rPr lang="en-GB" dirty="0">
                <a:latin typeface="Arial" panose="020B0604020202020204" pitchFamily="34" charset="0"/>
                <a:cs typeface="Arial" panose="020B0604020202020204" pitchFamily="34" charset="0"/>
              </a:rPr>
            </a:b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0904" y="4278874"/>
            <a:ext cx="2554309" cy="2121793"/>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0930" y="2727102"/>
            <a:ext cx="2677829" cy="129741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45487" y="4771492"/>
            <a:ext cx="3296991" cy="168391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98340" y="2810618"/>
            <a:ext cx="2678901" cy="1587387"/>
          </a:xfrm>
          <a:prstGeom prst="rect">
            <a:avLst/>
          </a:prstGeom>
        </p:spPr>
      </p:pic>
    </p:spTree>
    <p:extLst>
      <p:ext uri="{BB962C8B-B14F-4D97-AF65-F5344CB8AC3E}">
        <p14:creationId xmlns:p14="http://schemas.microsoft.com/office/powerpoint/2010/main" val="353938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latin typeface="+mn-lt"/>
                <a:cs typeface="Arial" panose="020B0604020202020204" pitchFamily="34" charset="0"/>
              </a:rPr>
              <a:t>Look at all the behaviours and write them down. </a:t>
            </a:r>
            <a:r>
              <a:rPr lang="en-GB" sz="2800" b="1" dirty="0" smtClean="0">
                <a:latin typeface="+mn-lt"/>
                <a:cs typeface="Arial" panose="020B0604020202020204" pitchFamily="34" charset="0"/>
              </a:rPr>
              <a:t/>
            </a:r>
            <a:br>
              <a:rPr lang="en-GB" sz="2800" b="1" dirty="0" smtClean="0">
                <a:latin typeface="+mn-lt"/>
                <a:cs typeface="Arial" panose="020B0604020202020204" pitchFamily="34" charset="0"/>
              </a:rPr>
            </a:br>
            <a:r>
              <a:rPr lang="en-GB" sz="2800" b="1" dirty="0" smtClean="0">
                <a:latin typeface="+mn-lt"/>
                <a:cs typeface="Arial" panose="020B0604020202020204" pitchFamily="34" charset="0"/>
              </a:rPr>
              <a:t/>
            </a:r>
            <a:br>
              <a:rPr lang="en-GB" sz="2800" b="1" dirty="0" smtClean="0">
                <a:latin typeface="+mn-lt"/>
                <a:cs typeface="Arial" panose="020B0604020202020204" pitchFamily="34" charset="0"/>
              </a:rPr>
            </a:br>
            <a:r>
              <a:rPr lang="en-GB" sz="2800" b="1" dirty="0" smtClean="0">
                <a:latin typeface="+mn-lt"/>
                <a:cs typeface="Arial" panose="020B0604020202020204" pitchFamily="34" charset="0"/>
              </a:rPr>
              <a:t>Use the ABC model, A - Antecedents, B - Behaviour, C- Consequences.</a:t>
            </a:r>
            <a:endParaRPr lang="en-GB" sz="2800" b="1" dirty="0">
              <a:latin typeface="+mn-lt"/>
              <a:cs typeface="Arial" panose="020B0604020202020204" pitchFamily="34" charset="0"/>
            </a:endParaRPr>
          </a:p>
        </p:txBody>
      </p:sp>
      <p:sp>
        <p:nvSpPr>
          <p:cNvPr id="3" name="Content Placeholder 2"/>
          <p:cNvSpPr>
            <a:spLocks noGrp="1"/>
          </p:cNvSpPr>
          <p:nvPr>
            <p:ph idx="1"/>
          </p:nvPr>
        </p:nvSpPr>
        <p:spPr/>
        <p:txBody>
          <a:bodyPr/>
          <a:lstStyle/>
          <a:p>
            <a:r>
              <a:rPr lang="en-GB" dirty="0" smtClean="0">
                <a:cs typeface="Arial" panose="020B0604020202020204" pitchFamily="34" charset="0"/>
              </a:rPr>
              <a:t>Keep a record or video/ if its suitable for your child.</a:t>
            </a:r>
            <a:endParaRPr lang="en-GB" dirty="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1946" y="3825025"/>
            <a:ext cx="2624409" cy="2073498"/>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5512" y="3825025"/>
            <a:ext cx="1817753" cy="220228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59350" y="2633730"/>
            <a:ext cx="3310679" cy="2137892"/>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10335" y="5318974"/>
            <a:ext cx="3259694" cy="1197736"/>
          </a:xfrm>
          <a:prstGeom prst="rect">
            <a:avLst/>
          </a:prstGeom>
        </p:spPr>
      </p:pic>
    </p:spTree>
    <p:extLst>
      <p:ext uri="{BB962C8B-B14F-4D97-AF65-F5344CB8AC3E}">
        <p14:creationId xmlns:p14="http://schemas.microsoft.com/office/powerpoint/2010/main" val="2227161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smtClean="0">
                <a:latin typeface="+mn-lt"/>
                <a:cs typeface="Arial" panose="020B0604020202020204" pitchFamily="34" charset="0"/>
              </a:rPr>
              <a:t>When you are identifying triggers also consider some of the following: </a:t>
            </a:r>
            <a:br>
              <a:rPr lang="en-GB" sz="3200" b="1" dirty="0" smtClean="0">
                <a:latin typeface="+mn-lt"/>
                <a:cs typeface="Arial" panose="020B0604020202020204" pitchFamily="34" charset="0"/>
              </a:rPr>
            </a:br>
            <a:endParaRPr lang="en-GB" sz="3200" b="1" dirty="0">
              <a:solidFill>
                <a:srgbClr val="0070C0"/>
              </a:solidFill>
              <a:latin typeface="+mn-lt"/>
              <a:cs typeface="Arial" panose="020B0604020202020204" pitchFamily="34" charset="0"/>
            </a:endParaRPr>
          </a:p>
        </p:txBody>
      </p:sp>
      <p:sp>
        <p:nvSpPr>
          <p:cNvPr id="3" name="Content Placeholder 2"/>
          <p:cNvSpPr>
            <a:spLocks noGrp="1"/>
          </p:cNvSpPr>
          <p:nvPr>
            <p:ph idx="1"/>
          </p:nvPr>
        </p:nvSpPr>
        <p:spPr>
          <a:xfrm>
            <a:off x="838200" y="1825625"/>
            <a:ext cx="8602013" cy="4351338"/>
          </a:xfrm>
        </p:spPr>
        <p:txBody>
          <a:bodyPr/>
          <a:lstStyle/>
          <a:p>
            <a:pPr algn="just"/>
            <a:endParaRPr lang="en-GB" sz="2400" dirty="0" smtClean="0">
              <a:latin typeface="Arial" panose="020B0604020202020204" pitchFamily="34" charset="0"/>
              <a:cs typeface="Arial" panose="020B0604020202020204" pitchFamily="34" charset="0"/>
            </a:endParaRPr>
          </a:p>
          <a:p>
            <a:pPr algn="just"/>
            <a:r>
              <a:rPr lang="en-GB" sz="2400" b="1" dirty="0" smtClean="0">
                <a:cs typeface="Arial" panose="020B0604020202020204" pitchFamily="34" charset="0"/>
              </a:rPr>
              <a:t>A-Antecedents</a:t>
            </a:r>
            <a:r>
              <a:rPr lang="en-GB" sz="2400" dirty="0" smtClean="0">
                <a:cs typeface="Arial" panose="020B0604020202020204" pitchFamily="34" charset="0"/>
              </a:rPr>
              <a:t> -What was happening right before the behaviour  who was there ?, what were the expectations?, what was going on in the environment in terms of their senses, seeing, hearing and touching?</a:t>
            </a:r>
          </a:p>
          <a:p>
            <a:pPr algn="just"/>
            <a:r>
              <a:rPr lang="en-GB" sz="2400" b="1" dirty="0" smtClean="0">
                <a:cs typeface="Arial" panose="020B0604020202020204" pitchFamily="34" charset="0"/>
              </a:rPr>
              <a:t>B-Behaviour</a:t>
            </a:r>
            <a:r>
              <a:rPr lang="en-GB" sz="2400" dirty="0" smtClean="0">
                <a:cs typeface="Arial" panose="020B0604020202020204" pitchFamily="34" charset="0"/>
              </a:rPr>
              <a:t> - What was the specific behaviour observed from the child? Think of time of day, have they eaten, are they anxious?</a:t>
            </a:r>
          </a:p>
          <a:p>
            <a:pPr algn="just"/>
            <a:r>
              <a:rPr lang="en-GB" sz="2400" b="1" dirty="0" smtClean="0">
                <a:cs typeface="Arial" panose="020B0604020202020204" pitchFamily="34" charset="0"/>
              </a:rPr>
              <a:t>C-Consequences </a:t>
            </a:r>
            <a:r>
              <a:rPr lang="en-GB" sz="2400" dirty="0" smtClean="0">
                <a:cs typeface="Arial" panose="020B0604020202020204" pitchFamily="34" charset="0"/>
              </a:rPr>
              <a:t>– What happened directly after the behaviour occurred</a:t>
            </a:r>
            <a:endParaRPr lang="en-GB" sz="2400" dirty="0">
              <a:cs typeface="Arial" panose="020B0604020202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3949" y="2618927"/>
            <a:ext cx="3078051" cy="2249287"/>
          </a:xfrm>
          <a:prstGeom prst="rect">
            <a:avLst/>
          </a:prstGeom>
        </p:spPr>
      </p:pic>
    </p:spTree>
    <p:extLst>
      <p:ext uri="{BB962C8B-B14F-4D97-AF65-F5344CB8AC3E}">
        <p14:creationId xmlns:p14="http://schemas.microsoft.com/office/powerpoint/2010/main" val="42860616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6" name="Content Placeholder 5">
            <a:extLst>
              <a:ext uri="{FF2B5EF4-FFF2-40B4-BE49-F238E27FC236}">
                <a16:creationId xmlns="" xmlns:a16="http://schemas.microsoft.com/office/drawing/2014/main" id="{AC860275-E106-493A-8BF0-E0A91130EF6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ph idx="1"/>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val="0"/>
              </a:ext>
            </a:extLst>
          </a:blip>
          <a:stretch>
            <a:fillRect/>
          </a:stretch>
        </p:blipFill>
        <p:spPr>
          <a:xfrm>
            <a:off x="2228144" y="1825625"/>
            <a:ext cx="7735712" cy="4351338"/>
          </a:xfrm>
          <a:prstGeom prst="rect">
            <a:avLst/>
          </a:prstGeom>
        </p:spPr>
      </p:pic>
      <p:pic>
        <p:nvPicPr>
          <p:cNvPr id="7" name="Picture 6">
            <a:extLst>
              <a:ext uri="{FF2B5EF4-FFF2-40B4-BE49-F238E27FC236}">
                <a16:creationId xmlns="" xmlns:a16="http://schemas.microsoft.com/office/drawing/2014/main" id="{AC860275-E106-493A-8BF0-E0A91130EF6A}"/>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p:cNvPicPr>
            <a:picLocks noChangeAspect="1"/>
          </p:cNvPicPr>
          <p:nvPr/>
        </p:nvPicPr>
        <p:blipFill>
          <a:blip r:embed="rId3"/>
          <a:stretch>
            <a:fillRect/>
          </a:stretch>
        </p:blipFill>
        <p:spPr>
          <a:xfrm>
            <a:off x="-1318622" y="0"/>
            <a:ext cx="13663022" cy="7010399"/>
          </a:xfrm>
          <a:prstGeom prst="rect">
            <a:avLst/>
          </a:prstGeom>
        </p:spPr>
      </p:pic>
      <p:grpSp>
        <p:nvGrpSpPr>
          <p:cNvPr id="9" name="Group 8">
            <a:extLst>
              <a:ext uri="{FF2B5EF4-FFF2-40B4-BE49-F238E27FC236}">
                <a16:creationId xmlns="" xmlns:a16="http://schemas.microsoft.com/office/drawing/2014/main" id="{4A77658D-5F73-4FFF-9B95-8635C869DAF4}"/>
              </a:ext>
            </a:extLst>
          </p:cNvPr>
          <p:cNvGrpSpPr/>
          <p:nvPr/>
        </p:nvGrpSpPr>
        <p:grpSpPr>
          <a:xfrm>
            <a:off x="195601" y="1407247"/>
            <a:ext cx="11480493" cy="5393636"/>
            <a:chOff x="204355" y="976721"/>
            <a:chExt cx="9633095" cy="5512130"/>
          </a:xfrm>
        </p:grpSpPr>
        <p:sp>
          <p:nvSpPr>
            <p:cNvPr id="10" name="Freeform 3">
              <a:extLst>
                <a:ext uri="{FF2B5EF4-FFF2-40B4-BE49-F238E27FC236}">
                  <a16:creationId xmlns="" xmlns:a16="http://schemas.microsoft.com/office/drawing/2014/main" id="{C65DF467-8AD6-4B10-8C4B-8185A7EC7F2E}"/>
                </a:ext>
              </a:extLst>
            </p:cNvPr>
            <p:cNvSpPr>
              <a:spLocks/>
            </p:cNvSpPr>
            <p:nvPr/>
          </p:nvSpPr>
          <p:spPr bwMode="auto">
            <a:xfrm>
              <a:off x="2121731" y="976721"/>
              <a:ext cx="6738529" cy="5512130"/>
            </a:xfrm>
            <a:custGeom>
              <a:avLst/>
              <a:gdLst/>
              <a:ahLst/>
              <a:cxnLst>
                <a:cxn ang="0">
                  <a:pos x="0" y="3269"/>
                </a:cxn>
                <a:cxn ang="0">
                  <a:pos x="29" y="3039"/>
                </a:cxn>
                <a:cxn ang="0">
                  <a:pos x="43" y="2837"/>
                </a:cxn>
                <a:cxn ang="0">
                  <a:pos x="57" y="2635"/>
                </a:cxn>
                <a:cxn ang="0">
                  <a:pos x="86" y="2463"/>
                </a:cxn>
                <a:cxn ang="0">
                  <a:pos x="101" y="2319"/>
                </a:cxn>
                <a:cxn ang="0">
                  <a:pos x="259" y="2146"/>
                </a:cxn>
                <a:cxn ang="0">
                  <a:pos x="389" y="2059"/>
                </a:cxn>
                <a:cxn ang="0">
                  <a:pos x="389" y="1901"/>
                </a:cxn>
                <a:cxn ang="0">
                  <a:pos x="389" y="1743"/>
                </a:cxn>
                <a:cxn ang="0">
                  <a:pos x="403" y="1627"/>
                </a:cxn>
                <a:cxn ang="0">
                  <a:pos x="417" y="1527"/>
                </a:cxn>
                <a:cxn ang="0">
                  <a:pos x="417" y="1440"/>
                </a:cxn>
                <a:cxn ang="0">
                  <a:pos x="432" y="1267"/>
                </a:cxn>
                <a:cxn ang="0">
                  <a:pos x="446" y="1181"/>
                </a:cxn>
                <a:cxn ang="0">
                  <a:pos x="504" y="1080"/>
                </a:cxn>
                <a:cxn ang="0">
                  <a:pos x="561" y="979"/>
                </a:cxn>
                <a:cxn ang="0">
                  <a:pos x="576" y="893"/>
                </a:cxn>
                <a:cxn ang="0">
                  <a:pos x="677" y="706"/>
                </a:cxn>
                <a:cxn ang="0">
                  <a:pos x="705" y="619"/>
                </a:cxn>
                <a:cxn ang="0">
                  <a:pos x="777" y="533"/>
                </a:cxn>
                <a:cxn ang="0">
                  <a:pos x="936" y="490"/>
                </a:cxn>
                <a:cxn ang="0">
                  <a:pos x="1037" y="475"/>
                </a:cxn>
                <a:cxn ang="0">
                  <a:pos x="1238" y="461"/>
                </a:cxn>
                <a:cxn ang="0">
                  <a:pos x="1325" y="447"/>
                </a:cxn>
                <a:cxn ang="0">
                  <a:pos x="1411" y="432"/>
                </a:cxn>
                <a:cxn ang="0">
                  <a:pos x="1670" y="403"/>
                </a:cxn>
                <a:cxn ang="0">
                  <a:pos x="1771" y="375"/>
                </a:cxn>
                <a:cxn ang="0">
                  <a:pos x="1872" y="303"/>
                </a:cxn>
                <a:cxn ang="0">
                  <a:pos x="1929" y="202"/>
                </a:cxn>
                <a:cxn ang="0">
                  <a:pos x="2073" y="43"/>
                </a:cxn>
                <a:cxn ang="0">
                  <a:pos x="2174" y="15"/>
                </a:cxn>
                <a:cxn ang="0">
                  <a:pos x="2304" y="0"/>
                </a:cxn>
                <a:cxn ang="0">
                  <a:pos x="2390" y="0"/>
                </a:cxn>
                <a:cxn ang="0">
                  <a:pos x="2491" y="0"/>
                </a:cxn>
                <a:cxn ang="0">
                  <a:pos x="2592" y="15"/>
                </a:cxn>
                <a:cxn ang="0">
                  <a:pos x="2693" y="58"/>
                </a:cxn>
                <a:cxn ang="0">
                  <a:pos x="2765" y="130"/>
                </a:cxn>
                <a:cxn ang="0">
                  <a:pos x="2837" y="245"/>
                </a:cxn>
                <a:cxn ang="0">
                  <a:pos x="2865" y="331"/>
                </a:cxn>
                <a:cxn ang="0">
                  <a:pos x="2909" y="461"/>
                </a:cxn>
                <a:cxn ang="0">
                  <a:pos x="2937" y="605"/>
                </a:cxn>
                <a:cxn ang="0">
                  <a:pos x="2952" y="835"/>
                </a:cxn>
                <a:cxn ang="0">
                  <a:pos x="2952" y="979"/>
                </a:cxn>
                <a:cxn ang="0">
                  <a:pos x="2966" y="1152"/>
                </a:cxn>
                <a:cxn ang="0">
                  <a:pos x="2981" y="1296"/>
                </a:cxn>
                <a:cxn ang="0">
                  <a:pos x="3009" y="1426"/>
                </a:cxn>
                <a:cxn ang="0">
                  <a:pos x="3053" y="1555"/>
                </a:cxn>
                <a:cxn ang="0">
                  <a:pos x="3096" y="1671"/>
                </a:cxn>
                <a:cxn ang="0">
                  <a:pos x="3139" y="1800"/>
                </a:cxn>
                <a:cxn ang="0">
                  <a:pos x="3182" y="1901"/>
                </a:cxn>
                <a:cxn ang="0">
                  <a:pos x="3211" y="2103"/>
                </a:cxn>
                <a:cxn ang="0">
                  <a:pos x="3240" y="2203"/>
                </a:cxn>
                <a:cxn ang="0">
                  <a:pos x="3240" y="2290"/>
                </a:cxn>
                <a:cxn ang="0">
                  <a:pos x="3254" y="2376"/>
                </a:cxn>
                <a:cxn ang="0">
                  <a:pos x="3283" y="2520"/>
                </a:cxn>
                <a:cxn ang="0">
                  <a:pos x="3326" y="2607"/>
                </a:cxn>
                <a:cxn ang="0">
                  <a:pos x="3384" y="2693"/>
                </a:cxn>
                <a:cxn ang="0">
                  <a:pos x="3427" y="2779"/>
                </a:cxn>
                <a:cxn ang="0">
                  <a:pos x="3456" y="2866"/>
                </a:cxn>
                <a:cxn ang="0">
                  <a:pos x="3528" y="3082"/>
                </a:cxn>
              </a:cxnLst>
              <a:rect l="0" t="0" r="r" b="b"/>
              <a:pathLst>
                <a:path w="3529" h="3318">
                  <a:moveTo>
                    <a:pt x="19" y="3317"/>
                  </a:moveTo>
                  <a:lnTo>
                    <a:pt x="0" y="3269"/>
                  </a:lnTo>
                  <a:lnTo>
                    <a:pt x="0" y="3183"/>
                  </a:lnTo>
                  <a:lnTo>
                    <a:pt x="29" y="3039"/>
                  </a:lnTo>
                  <a:lnTo>
                    <a:pt x="43" y="2952"/>
                  </a:lnTo>
                  <a:lnTo>
                    <a:pt x="43" y="2837"/>
                  </a:lnTo>
                  <a:lnTo>
                    <a:pt x="57" y="2722"/>
                  </a:lnTo>
                  <a:lnTo>
                    <a:pt x="57" y="2635"/>
                  </a:lnTo>
                  <a:lnTo>
                    <a:pt x="72" y="2549"/>
                  </a:lnTo>
                  <a:lnTo>
                    <a:pt x="86" y="2463"/>
                  </a:lnTo>
                  <a:lnTo>
                    <a:pt x="86" y="2376"/>
                  </a:lnTo>
                  <a:lnTo>
                    <a:pt x="101" y="2319"/>
                  </a:lnTo>
                  <a:lnTo>
                    <a:pt x="230" y="2189"/>
                  </a:lnTo>
                  <a:lnTo>
                    <a:pt x="259" y="2146"/>
                  </a:lnTo>
                  <a:lnTo>
                    <a:pt x="345" y="2103"/>
                  </a:lnTo>
                  <a:lnTo>
                    <a:pt x="389" y="2059"/>
                  </a:lnTo>
                  <a:lnTo>
                    <a:pt x="389" y="2016"/>
                  </a:lnTo>
                  <a:lnTo>
                    <a:pt x="389" y="1901"/>
                  </a:lnTo>
                  <a:lnTo>
                    <a:pt x="389" y="1786"/>
                  </a:lnTo>
                  <a:lnTo>
                    <a:pt x="389" y="1743"/>
                  </a:lnTo>
                  <a:lnTo>
                    <a:pt x="403" y="1685"/>
                  </a:lnTo>
                  <a:lnTo>
                    <a:pt x="403" y="1627"/>
                  </a:lnTo>
                  <a:lnTo>
                    <a:pt x="417" y="1570"/>
                  </a:lnTo>
                  <a:lnTo>
                    <a:pt x="417" y="1527"/>
                  </a:lnTo>
                  <a:lnTo>
                    <a:pt x="417" y="1483"/>
                  </a:lnTo>
                  <a:lnTo>
                    <a:pt x="417" y="1440"/>
                  </a:lnTo>
                  <a:lnTo>
                    <a:pt x="417" y="1325"/>
                  </a:lnTo>
                  <a:lnTo>
                    <a:pt x="432" y="1267"/>
                  </a:lnTo>
                  <a:lnTo>
                    <a:pt x="432" y="1224"/>
                  </a:lnTo>
                  <a:lnTo>
                    <a:pt x="446" y="1181"/>
                  </a:lnTo>
                  <a:lnTo>
                    <a:pt x="475" y="1123"/>
                  </a:lnTo>
                  <a:lnTo>
                    <a:pt x="504" y="1080"/>
                  </a:lnTo>
                  <a:lnTo>
                    <a:pt x="533" y="1023"/>
                  </a:lnTo>
                  <a:lnTo>
                    <a:pt x="561" y="979"/>
                  </a:lnTo>
                  <a:lnTo>
                    <a:pt x="576" y="936"/>
                  </a:lnTo>
                  <a:lnTo>
                    <a:pt x="576" y="893"/>
                  </a:lnTo>
                  <a:lnTo>
                    <a:pt x="590" y="850"/>
                  </a:lnTo>
                  <a:lnTo>
                    <a:pt x="677" y="706"/>
                  </a:lnTo>
                  <a:lnTo>
                    <a:pt x="691" y="663"/>
                  </a:lnTo>
                  <a:lnTo>
                    <a:pt x="705" y="619"/>
                  </a:lnTo>
                  <a:lnTo>
                    <a:pt x="734" y="562"/>
                  </a:lnTo>
                  <a:lnTo>
                    <a:pt x="777" y="533"/>
                  </a:lnTo>
                  <a:lnTo>
                    <a:pt x="878" y="504"/>
                  </a:lnTo>
                  <a:lnTo>
                    <a:pt x="936" y="490"/>
                  </a:lnTo>
                  <a:lnTo>
                    <a:pt x="979" y="490"/>
                  </a:lnTo>
                  <a:lnTo>
                    <a:pt x="1037" y="475"/>
                  </a:lnTo>
                  <a:lnTo>
                    <a:pt x="1123" y="461"/>
                  </a:lnTo>
                  <a:lnTo>
                    <a:pt x="1238" y="461"/>
                  </a:lnTo>
                  <a:lnTo>
                    <a:pt x="1281" y="461"/>
                  </a:lnTo>
                  <a:lnTo>
                    <a:pt x="1325" y="447"/>
                  </a:lnTo>
                  <a:lnTo>
                    <a:pt x="1368" y="447"/>
                  </a:lnTo>
                  <a:lnTo>
                    <a:pt x="1411" y="432"/>
                  </a:lnTo>
                  <a:lnTo>
                    <a:pt x="1526" y="418"/>
                  </a:lnTo>
                  <a:lnTo>
                    <a:pt x="1670" y="403"/>
                  </a:lnTo>
                  <a:lnTo>
                    <a:pt x="1713" y="403"/>
                  </a:lnTo>
                  <a:lnTo>
                    <a:pt x="1771" y="375"/>
                  </a:lnTo>
                  <a:lnTo>
                    <a:pt x="1814" y="346"/>
                  </a:lnTo>
                  <a:lnTo>
                    <a:pt x="1872" y="303"/>
                  </a:lnTo>
                  <a:lnTo>
                    <a:pt x="1901" y="245"/>
                  </a:lnTo>
                  <a:lnTo>
                    <a:pt x="1929" y="202"/>
                  </a:lnTo>
                  <a:lnTo>
                    <a:pt x="1973" y="144"/>
                  </a:lnTo>
                  <a:lnTo>
                    <a:pt x="2073" y="43"/>
                  </a:lnTo>
                  <a:lnTo>
                    <a:pt x="2131" y="15"/>
                  </a:lnTo>
                  <a:lnTo>
                    <a:pt x="2174" y="15"/>
                  </a:lnTo>
                  <a:lnTo>
                    <a:pt x="2261" y="15"/>
                  </a:lnTo>
                  <a:lnTo>
                    <a:pt x="2304" y="0"/>
                  </a:lnTo>
                  <a:lnTo>
                    <a:pt x="2347" y="0"/>
                  </a:lnTo>
                  <a:lnTo>
                    <a:pt x="2390" y="0"/>
                  </a:lnTo>
                  <a:lnTo>
                    <a:pt x="2448" y="0"/>
                  </a:lnTo>
                  <a:lnTo>
                    <a:pt x="2491" y="0"/>
                  </a:lnTo>
                  <a:lnTo>
                    <a:pt x="2549" y="0"/>
                  </a:lnTo>
                  <a:lnTo>
                    <a:pt x="2592" y="15"/>
                  </a:lnTo>
                  <a:lnTo>
                    <a:pt x="2649" y="15"/>
                  </a:lnTo>
                  <a:lnTo>
                    <a:pt x="2693" y="58"/>
                  </a:lnTo>
                  <a:lnTo>
                    <a:pt x="2736" y="87"/>
                  </a:lnTo>
                  <a:lnTo>
                    <a:pt x="2765" y="130"/>
                  </a:lnTo>
                  <a:lnTo>
                    <a:pt x="2808" y="187"/>
                  </a:lnTo>
                  <a:lnTo>
                    <a:pt x="2837" y="245"/>
                  </a:lnTo>
                  <a:lnTo>
                    <a:pt x="2851" y="288"/>
                  </a:lnTo>
                  <a:lnTo>
                    <a:pt x="2865" y="331"/>
                  </a:lnTo>
                  <a:lnTo>
                    <a:pt x="2894" y="375"/>
                  </a:lnTo>
                  <a:lnTo>
                    <a:pt x="2909" y="461"/>
                  </a:lnTo>
                  <a:lnTo>
                    <a:pt x="2923" y="547"/>
                  </a:lnTo>
                  <a:lnTo>
                    <a:pt x="2937" y="605"/>
                  </a:lnTo>
                  <a:lnTo>
                    <a:pt x="2952" y="720"/>
                  </a:lnTo>
                  <a:lnTo>
                    <a:pt x="2952" y="835"/>
                  </a:lnTo>
                  <a:lnTo>
                    <a:pt x="2952" y="893"/>
                  </a:lnTo>
                  <a:lnTo>
                    <a:pt x="2952" y="979"/>
                  </a:lnTo>
                  <a:lnTo>
                    <a:pt x="2966" y="1095"/>
                  </a:lnTo>
                  <a:lnTo>
                    <a:pt x="2966" y="1152"/>
                  </a:lnTo>
                  <a:lnTo>
                    <a:pt x="2966" y="1239"/>
                  </a:lnTo>
                  <a:lnTo>
                    <a:pt x="2981" y="1296"/>
                  </a:lnTo>
                  <a:lnTo>
                    <a:pt x="2995" y="1383"/>
                  </a:lnTo>
                  <a:lnTo>
                    <a:pt x="3009" y="1426"/>
                  </a:lnTo>
                  <a:lnTo>
                    <a:pt x="3038" y="1469"/>
                  </a:lnTo>
                  <a:lnTo>
                    <a:pt x="3053" y="1555"/>
                  </a:lnTo>
                  <a:lnTo>
                    <a:pt x="3067" y="1613"/>
                  </a:lnTo>
                  <a:lnTo>
                    <a:pt x="3096" y="1671"/>
                  </a:lnTo>
                  <a:lnTo>
                    <a:pt x="3110" y="1714"/>
                  </a:lnTo>
                  <a:lnTo>
                    <a:pt x="3139" y="1800"/>
                  </a:lnTo>
                  <a:lnTo>
                    <a:pt x="3153" y="1843"/>
                  </a:lnTo>
                  <a:lnTo>
                    <a:pt x="3182" y="1901"/>
                  </a:lnTo>
                  <a:lnTo>
                    <a:pt x="3182" y="1987"/>
                  </a:lnTo>
                  <a:lnTo>
                    <a:pt x="3211" y="2103"/>
                  </a:lnTo>
                  <a:lnTo>
                    <a:pt x="3225" y="2160"/>
                  </a:lnTo>
                  <a:lnTo>
                    <a:pt x="3240" y="2203"/>
                  </a:lnTo>
                  <a:lnTo>
                    <a:pt x="3240" y="2247"/>
                  </a:lnTo>
                  <a:lnTo>
                    <a:pt x="3240" y="2290"/>
                  </a:lnTo>
                  <a:lnTo>
                    <a:pt x="3254" y="2333"/>
                  </a:lnTo>
                  <a:lnTo>
                    <a:pt x="3254" y="2376"/>
                  </a:lnTo>
                  <a:lnTo>
                    <a:pt x="3269" y="2477"/>
                  </a:lnTo>
                  <a:lnTo>
                    <a:pt x="3283" y="2520"/>
                  </a:lnTo>
                  <a:lnTo>
                    <a:pt x="3297" y="2563"/>
                  </a:lnTo>
                  <a:lnTo>
                    <a:pt x="3326" y="2607"/>
                  </a:lnTo>
                  <a:lnTo>
                    <a:pt x="3369" y="2650"/>
                  </a:lnTo>
                  <a:lnTo>
                    <a:pt x="3384" y="2693"/>
                  </a:lnTo>
                  <a:lnTo>
                    <a:pt x="3413" y="2736"/>
                  </a:lnTo>
                  <a:lnTo>
                    <a:pt x="3427" y="2779"/>
                  </a:lnTo>
                  <a:lnTo>
                    <a:pt x="3441" y="2823"/>
                  </a:lnTo>
                  <a:lnTo>
                    <a:pt x="3456" y="2866"/>
                  </a:lnTo>
                  <a:lnTo>
                    <a:pt x="3513" y="2967"/>
                  </a:lnTo>
                  <a:lnTo>
                    <a:pt x="3528" y="3082"/>
                  </a:lnTo>
                  <a:lnTo>
                    <a:pt x="3528" y="3125"/>
                  </a:lnTo>
                </a:path>
              </a:pathLst>
            </a:custGeom>
            <a:noFill/>
            <a:ln w="12700" cap="rnd" cmpd="sng">
              <a:solidFill>
                <a:sysClr val="windowText" lastClr="000000"/>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Lucida Sans Unicode"/>
                <a:ea typeface="+mn-ea"/>
                <a:cs typeface="+mn-cs"/>
              </a:endParaRPr>
            </a:p>
          </p:txBody>
        </p:sp>
        <p:sp>
          <p:nvSpPr>
            <p:cNvPr id="11" name="Rectangle 4">
              <a:extLst>
                <a:ext uri="{FF2B5EF4-FFF2-40B4-BE49-F238E27FC236}">
                  <a16:creationId xmlns="" xmlns:a16="http://schemas.microsoft.com/office/drawing/2014/main" id="{44938A92-96F5-4B96-AE6C-11DDFF3EFECA}"/>
                </a:ext>
              </a:extLst>
            </p:cNvPr>
            <p:cNvSpPr>
              <a:spLocks noChangeArrowheads="1"/>
            </p:cNvSpPr>
            <p:nvPr/>
          </p:nvSpPr>
          <p:spPr bwMode="auto">
            <a:xfrm>
              <a:off x="829321" y="2139145"/>
              <a:ext cx="1987550" cy="657909"/>
            </a:xfrm>
            <a:prstGeom prst="rect">
              <a:avLst/>
            </a:prstGeom>
            <a:solidFill>
              <a:sysClr val="window" lastClr="FFFFFF"/>
            </a:solidFill>
            <a:ln w="25400">
              <a:noFill/>
              <a:miter lim="800000"/>
              <a:headEnd/>
              <a:tailEnd/>
            </a:ln>
            <a:effectLst/>
          </p:spPr>
          <p:txBody>
            <a:bodyPr lIns="90488" tIns="44450" rIns="90488" bIns="44450">
              <a:spAutoFit/>
            </a:bodyPr>
            <a:lstStyle/>
            <a:p>
              <a:pPr marL="0" marR="0" lvl="0" indent="0" algn="ctr" defTabSz="762000" rtl="0" eaLnBrk="0" fontAlgn="auto" latinLnBrk="0" hangingPunct="0">
                <a:lnSpc>
                  <a:spcPct val="100000"/>
                </a:lnSpc>
                <a:spcBef>
                  <a:spcPct val="50000"/>
                </a:spcBef>
                <a:spcAft>
                  <a:spcPts val="0"/>
                </a:spcAft>
                <a:buClrTx/>
                <a:buSzTx/>
                <a:buFontTx/>
                <a:buNone/>
                <a:tabLst/>
                <a:defRPr/>
              </a:pPr>
              <a:r>
                <a:rPr kumimoji="0" lang="en-GB" sz="3600" b="1" i="0" u="none" strike="noStrike" kern="0" cap="none" spc="0" normalizeH="0" baseline="0" noProof="0" dirty="0">
                  <a:ln>
                    <a:noFill/>
                  </a:ln>
                  <a:solidFill>
                    <a:schemeClr val="tx2">
                      <a:lumMod val="75000"/>
                    </a:schemeClr>
                  </a:solidFill>
                  <a:effectLst/>
                  <a:uLnTx/>
                  <a:uFillTx/>
                  <a:latin typeface="+mj-lt"/>
                  <a:ea typeface="+mn-ea"/>
                  <a:cs typeface="+mn-cs"/>
                </a:rPr>
                <a:t>WHAT?</a:t>
              </a:r>
              <a:endParaRPr kumimoji="0" lang="en-US" sz="3600" b="1" i="0" u="none" strike="noStrike" kern="0" cap="none" spc="0" normalizeH="0" baseline="0" noProof="0" dirty="0">
                <a:ln>
                  <a:noFill/>
                </a:ln>
                <a:solidFill>
                  <a:schemeClr val="tx2">
                    <a:lumMod val="75000"/>
                  </a:schemeClr>
                </a:solidFill>
                <a:effectLst/>
                <a:uLnTx/>
                <a:uFillTx/>
                <a:latin typeface="+mj-lt"/>
                <a:ea typeface="+mn-ea"/>
                <a:cs typeface="+mn-cs"/>
              </a:endParaRPr>
            </a:p>
          </p:txBody>
        </p:sp>
        <p:sp>
          <p:nvSpPr>
            <p:cNvPr id="12" name="Rectangle 5">
              <a:extLst>
                <a:ext uri="{FF2B5EF4-FFF2-40B4-BE49-F238E27FC236}">
                  <a16:creationId xmlns="" xmlns:a16="http://schemas.microsoft.com/office/drawing/2014/main" id="{52EDEA83-D6B2-4391-B17B-F3210AE1E81D}"/>
                </a:ext>
              </a:extLst>
            </p:cNvPr>
            <p:cNvSpPr>
              <a:spLocks noChangeArrowheads="1"/>
            </p:cNvSpPr>
            <p:nvPr/>
          </p:nvSpPr>
          <p:spPr bwMode="auto">
            <a:xfrm>
              <a:off x="863600" y="3500438"/>
              <a:ext cx="1763713" cy="657909"/>
            </a:xfrm>
            <a:prstGeom prst="rect">
              <a:avLst/>
            </a:prstGeom>
            <a:solidFill>
              <a:sysClr val="window" lastClr="FFFFFF"/>
            </a:solidFill>
            <a:ln w="25400">
              <a:noFill/>
              <a:miter lim="800000"/>
              <a:headEnd/>
              <a:tailEnd/>
            </a:ln>
            <a:effectLst/>
          </p:spPr>
          <p:txBody>
            <a:bodyPr lIns="90488" tIns="44450" rIns="90488" bIns="44450">
              <a:spAutoFit/>
            </a:bodyPr>
            <a:lstStyle/>
            <a:p>
              <a:pPr marL="0" marR="0" lvl="0" indent="0" algn="ctr" defTabSz="762000" rtl="0" eaLnBrk="0" fontAlgn="auto" latinLnBrk="0" hangingPunct="0">
                <a:lnSpc>
                  <a:spcPct val="100000"/>
                </a:lnSpc>
                <a:spcBef>
                  <a:spcPct val="50000"/>
                </a:spcBef>
                <a:spcAft>
                  <a:spcPts val="0"/>
                </a:spcAft>
                <a:buClrTx/>
                <a:buSzTx/>
                <a:buFontTx/>
                <a:buNone/>
                <a:tabLst/>
                <a:defRPr/>
              </a:pPr>
              <a:r>
                <a:rPr kumimoji="0" lang="en-GB" sz="3600" b="1" i="0" u="none" strike="noStrike" kern="0" cap="none" spc="0" normalizeH="0" baseline="0" noProof="0" dirty="0">
                  <a:ln>
                    <a:noFill/>
                  </a:ln>
                  <a:solidFill>
                    <a:schemeClr val="tx2">
                      <a:lumMod val="75000"/>
                    </a:schemeClr>
                  </a:solidFill>
                  <a:effectLst/>
                  <a:uLnTx/>
                  <a:uFillTx/>
                  <a:latin typeface="+mj-lt"/>
                  <a:ea typeface="+mn-ea"/>
                  <a:cs typeface="+mn-cs"/>
                </a:rPr>
                <a:t>WHY?</a:t>
              </a:r>
              <a:endParaRPr kumimoji="0" lang="en-US" sz="3600" b="1" i="0" u="none" strike="noStrike" kern="0" cap="none" spc="0" normalizeH="0" baseline="0" noProof="0" dirty="0">
                <a:ln>
                  <a:noFill/>
                </a:ln>
                <a:solidFill>
                  <a:schemeClr val="tx2">
                    <a:lumMod val="75000"/>
                  </a:schemeClr>
                </a:solidFill>
                <a:effectLst/>
                <a:uLnTx/>
                <a:uFillTx/>
                <a:latin typeface="+mj-lt"/>
                <a:ea typeface="+mn-ea"/>
                <a:cs typeface="+mn-cs"/>
              </a:endParaRPr>
            </a:p>
          </p:txBody>
        </p:sp>
        <p:sp>
          <p:nvSpPr>
            <p:cNvPr id="13" name="Freeform 7">
              <a:extLst>
                <a:ext uri="{FF2B5EF4-FFF2-40B4-BE49-F238E27FC236}">
                  <a16:creationId xmlns="" xmlns:a16="http://schemas.microsoft.com/office/drawing/2014/main" id="{F27E5ECB-6FD1-4876-9053-8628F384F78C}"/>
                </a:ext>
              </a:extLst>
            </p:cNvPr>
            <p:cNvSpPr>
              <a:spLocks/>
            </p:cNvSpPr>
            <p:nvPr/>
          </p:nvSpPr>
          <p:spPr bwMode="auto">
            <a:xfrm>
              <a:off x="204355" y="2917736"/>
              <a:ext cx="9633095" cy="303627"/>
            </a:xfrm>
            <a:custGeom>
              <a:avLst/>
              <a:gdLst/>
              <a:ahLst/>
              <a:cxnLst>
                <a:cxn ang="0">
                  <a:pos x="0" y="189"/>
                </a:cxn>
                <a:cxn ang="0">
                  <a:pos x="227" y="234"/>
                </a:cxn>
                <a:cxn ang="0">
                  <a:pos x="499" y="189"/>
                </a:cxn>
                <a:cxn ang="0">
                  <a:pos x="862" y="52"/>
                </a:cxn>
                <a:cxn ang="0">
                  <a:pos x="1225" y="189"/>
                </a:cxn>
                <a:cxn ang="0">
                  <a:pos x="1587" y="98"/>
                </a:cxn>
                <a:cxn ang="0">
                  <a:pos x="1905" y="189"/>
                </a:cxn>
                <a:cxn ang="0">
                  <a:pos x="2177" y="98"/>
                </a:cxn>
                <a:cxn ang="0">
                  <a:pos x="2404" y="143"/>
                </a:cxn>
                <a:cxn ang="0">
                  <a:pos x="2721" y="52"/>
                </a:cxn>
                <a:cxn ang="0">
                  <a:pos x="2903" y="143"/>
                </a:cxn>
                <a:cxn ang="0">
                  <a:pos x="3175" y="98"/>
                </a:cxn>
                <a:cxn ang="0">
                  <a:pos x="3356" y="189"/>
                </a:cxn>
                <a:cxn ang="0">
                  <a:pos x="3538" y="52"/>
                </a:cxn>
                <a:cxn ang="0">
                  <a:pos x="3855" y="189"/>
                </a:cxn>
                <a:cxn ang="0">
                  <a:pos x="4082" y="143"/>
                </a:cxn>
                <a:cxn ang="0">
                  <a:pos x="4264" y="7"/>
                </a:cxn>
                <a:cxn ang="0">
                  <a:pos x="4627" y="98"/>
                </a:cxn>
                <a:cxn ang="0">
                  <a:pos x="4853" y="189"/>
                </a:cxn>
              </a:cxnLst>
              <a:rect l="0" t="0" r="r" b="b"/>
              <a:pathLst>
                <a:path w="4853" h="234">
                  <a:moveTo>
                    <a:pt x="0" y="189"/>
                  </a:moveTo>
                  <a:cubicBezTo>
                    <a:pt x="72" y="211"/>
                    <a:pt x="144" y="234"/>
                    <a:pt x="227" y="234"/>
                  </a:cubicBezTo>
                  <a:cubicBezTo>
                    <a:pt x="310" y="234"/>
                    <a:pt x="393" y="219"/>
                    <a:pt x="499" y="189"/>
                  </a:cubicBezTo>
                  <a:cubicBezTo>
                    <a:pt x="605" y="159"/>
                    <a:pt x="741" y="52"/>
                    <a:pt x="862" y="52"/>
                  </a:cubicBezTo>
                  <a:cubicBezTo>
                    <a:pt x="983" y="52"/>
                    <a:pt x="1104" y="181"/>
                    <a:pt x="1225" y="189"/>
                  </a:cubicBezTo>
                  <a:cubicBezTo>
                    <a:pt x="1346" y="197"/>
                    <a:pt x="1474" y="98"/>
                    <a:pt x="1587" y="98"/>
                  </a:cubicBezTo>
                  <a:cubicBezTo>
                    <a:pt x="1700" y="98"/>
                    <a:pt x="1807" y="189"/>
                    <a:pt x="1905" y="189"/>
                  </a:cubicBezTo>
                  <a:cubicBezTo>
                    <a:pt x="2003" y="189"/>
                    <a:pt x="2094" y="106"/>
                    <a:pt x="2177" y="98"/>
                  </a:cubicBezTo>
                  <a:cubicBezTo>
                    <a:pt x="2260" y="90"/>
                    <a:pt x="2313" y="151"/>
                    <a:pt x="2404" y="143"/>
                  </a:cubicBezTo>
                  <a:cubicBezTo>
                    <a:pt x="2495" y="135"/>
                    <a:pt x="2638" y="52"/>
                    <a:pt x="2721" y="52"/>
                  </a:cubicBezTo>
                  <a:cubicBezTo>
                    <a:pt x="2804" y="52"/>
                    <a:pt x="2827" y="135"/>
                    <a:pt x="2903" y="143"/>
                  </a:cubicBezTo>
                  <a:cubicBezTo>
                    <a:pt x="2979" y="151"/>
                    <a:pt x="3100" y="90"/>
                    <a:pt x="3175" y="98"/>
                  </a:cubicBezTo>
                  <a:cubicBezTo>
                    <a:pt x="3250" y="106"/>
                    <a:pt x="3296" y="197"/>
                    <a:pt x="3356" y="189"/>
                  </a:cubicBezTo>
                  <a:cubicBezTo>
                    <a:pt x="3416" y="181"/>
                    <a:pt x="3455" y="52"/>
                    <a:pt x="3538" y="52"/>
                  </a:cubicBezTo>
                  <a:cubicBezTo>
                    <a:pt x="3621" y="52"/>
                    <a:pt x="3764" y="174"/>
                    <a:pt x="3855" y="189"/>
                  </a:cubicBezTo>
                  <a:cubicBezTo>
                    <a:pt x="3946" y="204"/>
                    <a:pt x="4014" y="173"/>
                    <a:pt x="4082" y="143"/>
                  </a:cubicBezTo>
                  <a:cubicBezTo>
                    <a:pt x="4150" y="113"/>
                    <a:pt x="4173" y="14"/>
                    <a:pt x="4264" y="7"/>
                  </a:cubicBezTo>
                  <a:cubicBezTo>
                    <a:pt x="4355" y="0"/>
                    <a:pt x="4529" y="68"/>
                    <a:pt x="4627" y="98"/>
                  </a:cubicBezTo>
                  <a:cubicBezTo>
                    <a:pt x="4725" y="128"/>
                    <a:pt x="4815" y="174"/>
                    <a:pt x="4853" y="189"/>
                  </a:cubicBezTo>
                </a:path>
              </a:pathLst>
            </a:custGeom>
            <a:noFill/>
            <a:ln w="57150">
              <a:solidFill>
                <a:srgbClr val="00B0F0"/>
              </a:solidFill>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chemeClr val="accent5">
                    <a:lumMod val="75000"/>
                  </a:schemeClr>
                </a:solidFill>
                <a:effectLst/>
                <a:uLnTx/>
                <a:uFillTx/>
                <a:latin typeface="Lucida Sans Unicode"/>
                <a:ea typeface="+mn-ea"/>
                <a:cs typeface="+mn-cs"/>
              </a:endParaRPr>
            </a:p>
          </p:txBody>
        </p:sp>
        <p:sp>
          <p:nvSpPr>
            <p:cNvPr id="14" name="TextBox 13">
              <a:extLst>
                <a:ext uri="{FF2B5EF4-FFF2-40B4-BE49-F238E27FC236}">
                  <a16:creationId xmlns="" xmlns:a16="http://schemas.microsoft.com/office/drawing/2014/main" id="{D6F44456-3FEB-49DF-BE3F-9D546497A1FD}"/>
                </a:ext>
              </a:extLst>
            </p:cNvPr>
            <p:cNvSpPr txBox="1"/>
            <p:nvPr/>
          </p:nvSpPr>
          <p:spPr>
            <a:xfrm>
              <a:off x="3344105" y="3243616"/>
              <a:ext cx="151448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Sensory processing </a:t>
              </a:r>
            </a:p>
          </p:txBody>
        </p:sp>
        <p:sp>
          <p:nvSpPr>
            <p:cNvPr id="15" name="TextBox 14">
              <a:extLst>
                <a:ext uri="{FF2B5EF4-FFF2-40B4-BE49-F238E27FC236}">
                  <a16:creationId xmlns="" xmlns:a16="http://schemas.microsoft.com/office/drawing/2014/main" id="{D2C0C612-5F8B-418B-99B7-691D8D89EB22}"/>
                </a:ext>
              </a:extLst>
            </p:cNvPr>
            <p:cNvSpPr txBox="1"/>
            <p:nvPr/>
          </p:nvSpPr>
          <p:spPr>
            <a:xfrm>
              <a:off x="2913974" y="3839752"/>
              <a:ext cx="1872208"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Not understanding the language</a:t>
              </a:r>
            </a:p>
          </p:txBody>
        </p:sp>
        <p:sp>
          <p:nvSpPr>
            <p:cNvPr id="16" name="TextBox 15">
              <a:extLst>
                <a:ext uri="{FF2B5EF4-FFF2-40B4-BE49-F238E27FC236}">
                  <a16:creationId xmlns="" xmlns:a16="http://schemas.microsoft.com/office/drawing/2014/main" id="{4E95542C-10F9-4AC6-9E8E-DF1FB1522845}"/>
                </a:ext>
              </a:extLst>
            </p:cNvPr>
            <p:cNvSpPr txBox="1"/>
            <p:nvPr/>
          </p:nvSpPr>
          <p:spPr>
            <a:xfrm>
              <a:off x="6171920" y="4214337"/>
              <a:ext cx="194421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Not able to communicate</a:t>
              </a:r>
            </a:p>
          </p:txBody>
        </p:sp>
        <p:sp>
          <p:nvSpPr>
            <p:cNvPr id="17" name="TextBox 16">
              <a:extLst>
                <a:ext uri="{FF2B5EF4-FFF2-40B4-BE49-F238E27FC236}">
                  <a16:creationId xmlns="" xmlns:a16="http://schemas.microsoft.com/office/drawing/2014/main" id="{09E7BB50-A188-411A-9AC9-3B663D44B33B}"/>
                </a:ext>
              </a:extLst>
            </p:cNvPr>
            <p:cNvSpPr txBox="1"/>
            <p:nvPr/>
          </p:nvSpPr>
          <p:spPr>
            <a:xfrm>
              <a:off x="6655908" y="5077647"/>
              <a:ext cx="180020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Difficulty understanding other people’s point of view</a:t>
              </a:r>
            </a:p>
          </p:txBody>
        </p:sp>
        <p:sp>
          <p:nvSpPr>
            <p:cNvPr id="18" name="TextBox 17">
              <a:extLst>
                <a:ext uri="{FF2B5EF4-FFF2-40B4-BE49-F238E27FC236}">
                  <a16:creationId xmlns="" xmlns:a16="http://schemas.microsoft.com/office/drawing/2014/main" id="{CFB1E52C-0C27-4488-A691-C4124D956855}"/>
                </a:ext>
              </a:extLst>
            </p:cNvPr>
            <p:cNvSpPr txBox="1"/>
            <p:nvPr/>
          </p:nvSpPr>
          <p:spPr>
            <a:xfrm>
              <a:off x="2378812" y="5501516"/>
              <a:ext cx="113201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Anxiety</a:t>
              </a:r>
            </a:p>
          </p:txBody>
        </p:sp>
        <p:sp>
          <p:nvSpPr>
            <p:cNvPr id="19" name="TextBox 18">
              <a:extLst>
                <a:ext uri="{FF2B5EF4-FFF2-40B4-BE49-F238E27FC236}">
                  <a16:creationId xmlns="" xmlns:a16="http://schemas.microsoft.com/office/drawing/2014/main" id="{09906C38-E410-44B5-ACE2-74D5450B2433}"/>
                </a:ext>
              </a:extLst>
            </p:cNvPr>
            <p:cNvSpPr txBox="1"/>
            <p:nvPr/>
          </p:nvSpPr>
          <p:spPr>
            <a:xfrm>
              <a:off x="4650960" y="2304079"/>
              <a:ext cx="1469544" cy="37744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What you see</a:t>
              </a:r>
            </a:p>
          </p:txBody>
        </p:sp>
        <p:sp>
          <p:nvSpPr>
            <p:cNvPr id="20" name="TextBox 19">
              <a:extLst>
                <a:ext uri="{FF2B5EF4-FFF2-40B4-BE49-F238E27FC236}">
                  <a16:creationId xmlns="" xmlns:a16="http://schemas.microsoft.com/office/drawing/2014/main" id="{5114862F-4F96-4098-B7BD-2EF040E0E6B5}"/>
                </a:ext>
              </a:extLst>
            </p:cNvPr>
            <p:cNvSpPr txBox="1"/>
            <p:nvPr/>
          </p:nvSpPr>
          <p:spPr>
            <a:xfrm>
              <a:off x="4860032" y="3237067"/>
              <a:ext cx="218570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Learning difficulties </a:t>
              </a:r>
            </a:p>
          </p:txBody>
        </p:sp>
        <p:sp>
          <p:nvSpPr>
            <p:cNvPr id="21" name="TextBox 20">
              <a:extLst>
                <a:ext uri="{FF2B5EF4-FFF2-40B4-BE49-F238E27FC236}">
                  <a16:creationId xmlns="" xmlns:a16="http://schemas.microsoft.com/office/drawing/2014/main" id="{EB685F55-58DA-48FC-A669-377C3115D0F0}"/>
                </a:ext>
              </a:extLst>
            </p:cNvPr>
            <p:cNvSpPr txBox="1"/>
            <p:nvPr/>
          </p:nvSpPr>
          <p:spPr>
            <a:xfrm>
              <a:off x="2500191" y="4896837"/>
              <a:ext cx="82131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ACES</a:t>
              </a:r>
            </a:p>
          </p:txBody>
        </p:sp>
        <p:sp>
          <p:nvSpPr>
            <p:cNvPr id="22" name="TextBox 21">
              <a:extLst>
                <a:ext uri="{FF2B5EF4-FFF2-40B4-BE49-F238E27FC236}">
                  <a16:creationId xmlns="" xmlns:a16="http://schemas.microsoft.com/office/drawing/2014/main" id="{F593B1D9-395B-4BE5-B9C5-70BF72E1D55A}"/>
                </a:ext>
              </a:extLst>
            </p:cNvPr>
            <p:cNvSpPr txBox="1"/>
            <p:nvPr/>
          </p:nvSpPr>
          <p:spPr>
            <a:xfrm>
              <a:off x="4071024" y="5482447"/>
              <a:ext cx="1840550" cy="6605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Developmental trauma</a:t>
              </a:r>
            </a:p>
          </p:txBody>
        </p:sp>
        <p:sp>
          <p:nvSpPr>
            <p:cNvPr id="23" name="TextBox 22">
              <a:extLst>
                <a:ext uri="{FF2B5EF4-FFF2-40B4-BE49-F238E27FC236}">
                  <a16:creationId xmlns="" xmlns:a16="http://schemas.microsoft.com/office/drawing/2014/main" id="{E84AE1F8-6DCA-4449-AD0B-E83743A25779}"/>
                </a:ext>
              </a:extLst>
            </p:cNvPr>
            <p:cNvSpPr txBox="1"/>
            <p:nvPr/>
          </p:nvSpPr>
          <p:spPr>
            <a:xfrm>
              <a:off x="6566229" y="3674191"/>
              <a:ext cx="150210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Social anxiety</a:t>
              </a:r>
            </a:p>
          </p:txBody>
        </p:sp>
        <p:sp>
          <p:nvSpPr>
            <p:cNvPr id="24" name="TextBox 23">
              <a:extLst>
                <a:ext uri="{FF2B5EF4-FFF2-40B4-BE49-F238E27FC236}">
                  <a16:creationId xmlns="" xmlns:a16="http://schemas.microsoft.com/office/drawing/2014/main" id="{8FF94FD2-A12E-488F-A6DC-9F9BBD96D379}"/>
                </a:ext>
              </a:extLst>
            </p:cNvPr>
            <p:cNvSpPr txBox="1"/>
            <p:nvPr/>
          </p:nvSpPr>
          <p:spPr>
            <a:xfrm>
              <a:off x="4947381" y="3865303"/>
              <a:ext cx="1386445" cy="37744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Motivation</a:t>
              </a:r>
            </a:p>
          </p:txBody>
        </p:sp>
        <p:sp>
          <p:nvSpPr>
            <p:cNvPr id="25" name="TextBox 24">
              <a:extLst>
                <a:ext uri="{FF2B5EF4-FFF2-40B4-BE49-F238E27FC236}">
                  <a16:creationId xmlns="" xmlns:a16="http://schemas.microsoft.com/office/drawing/2014/main" id="{109A6E63-237E-430B-9295-9777CE8AADB5}"/>
                </a:ext>
              </a:extLst>
            </p:cNvPr>
            <p:cNvSpPr txBox="1"/>
            <p:nvPr/>
          </p:nvSpPr>
          <p:spPr>
            <a:xfrm>
              <a:off x="3624483" y="5004402"/>
              <a:ext cx="1502108" cy="37744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Diagnosis</a:t>
              </a:r>
            </a:p>
          </p:txBody>
        </p:sp>
        <p:sp>
          <p:nvSpPr>
            <p:cNvPr id="26" name="TextBox 25">
              <a:extLst>
                <a:ext uri="{FF2B5EF4-FFF2-40B4-BE49-F238E27FC236}">
                  <a16:creationId xmlns="" xmlns:a16="http://schemas.microsoft.com/office/drawing/2014/main" id="{600157E0-5C5F-4F39-A840-1F74B35981C1}"/>
                </a:ext>
              </a:extLst>
            </p:cNvPr>
            <p:cNvSpPr txBox="1"/>
            <p:nvPr/>
          </p:nvSpPr>
          <p:spPr>
            <a:xfrm>
              <a:off x="4777521" y="4566571"/>
              <a:ext cx="1342984" cy="6605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Lucida Sans Unicode"/>
                  <a:ea typeface="+mn-ea"/>
                  <a:cs typeface="+mn-cs"/>
                </a:rPr>
                <a:t>Difficulty with change</a:t>
              </a:r>
            </a:p>
          </p:txBody>
        </p:sp>
      </p:grpSp>
      <p:sp>
        <p:nvSpPr>
          <p:cNvPr id="3" name="TextBox 2"/>
          <p:cNvSpPr txBox="1"/>
          <p:nvPr/>
        </p:nvSpPr>
        <p:spPr>
          <a:xfrm>
            <a:off x="438327" y="482308"/>
            <a:ext cx="3758506" cy="1815882"/>
          </a:xfrm>
          <a:prstGeom prst="rect">
            <a:avLst/>
          </a:prstGeom>
          <a:noFill/>
        </p:spPr>
        <p:txBody>
          <a:bodyPr wrap="square" rtlCol="0">
            <a:spAutoFit/>
          </a:bodyPr>
          <a:lstStyle/>
          <a:p>
            <a:r>
              <a:rPr lang="en-GB" sz="2800" b="1" dirty="0" smtClean="0">
                <a:latin typeface="Arial" panose="020B0604020202020204" pitchFamily="34" charset="0"/>
                <a:cs typeface="Arial" panose="020B0604020202020204" pitchFamily="34" charset="0"/>
              </a:rPr>
              <a:t>Example of Iceberg Diagram to use to record What you see? and Why?</a:t>
            </a:r>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19649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408EC83562484EBA06C3ECC7206449" ma:contentTypeVersion="16" ma:contentTypeDescription="Create a new document." ma:contentTypeScope="" ma:versionID="d14e27a07e4e13f2e95cf087388ea5c2">
  <xsd:schema xmlns:xsd="http://www.w3.org/2001/XMLSchema" xmlns:xs="http://www.w3.org/2001/XMLSchema" xmlns:p="http://schemas.microsoft.com/office/2006/metadata/properties" xmlns:ns2="aa4d4e53-fe93-4e82-93cf-b8cfd6b89cef" xmlns:ns3="c489e8a4-41f5-4fc8-8e9a-c649777ac36a" targetNamespace="http://schemas.microsoft.com/office/2006/metadata/properties" ma:root="true" ma:fieldsID="e3847ed71d67ab9870697239a28ed20f" ns2:_="" ns3:_="">
    <xsd:import namespace="aa4d4e53-fe93-4e82-93cf-b8cfd6b89cef"/>
    <xsd:import namespace="c489e8a4-41f5-4fc8-8e9a-c649777ac36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LengthInSeconds" minOccurs="0"/>
                <xsd:element ref="ns3:MediaServiceObjectDetectorVersion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4d4e53-fe93-4e82-93cf-b8cfd6b89ce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f3c369c-8c73-4713-b6e4-74581a8d1374}" ma:internalName="TaxCatchAll" ma:showField="CatchAllData" ma:web="aa4d4e53-fe93-4e82-93cf-b8cfd6b89ce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489e8a4-41f5-4fc8-8e9a-c649777ac36a"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489e8a4-41f5-4fc8-8e9a-c649777ac36a">
      <Terms xmlns="http://schemas.microsoft.com/office/infopath/2007/PartnerControls"/>
    </lcf76f155ced4ddcb4097134ff3c332f>
    <TaxCatchAll xmlns="aa4d4e53-fe93-4e82-93cf-b8cfd6b89cef" xsi:nil="true"/>
  </documentManagement>
</p:properties>
</file>

<file path=customXml/itemProps1.xml><?xml version="1.0" encoding="utf-8"?>
<ds:datastoreItem xmlns:ds="http://schemas.openxmlformats.org/officeDocument/2006/customXml" ds:itemID="{2C4FDE86-2796-468B-BEE5-CB3154047778}"/>
</file>

<file path=customXml/itemProps2.xml><?xml version="1.0" encoding="utf-8"?>
<ds:datastoreItem xmlns:ds="http://schemas.openxmlformats.org/officeDocument/2006/customXml" ds:itemID="{BA1C6FE7-7483-45DF-9822-14F2AF3C52C6}"/>
</file>

<file path=customXml/itemProps3.xml><?xml version="1.0" encoding="utf-8"?>
<ds:datastoreItem xmlns:ds="http://schemas.openxmlformats.org/officeDocument/2006/customXml" ds:itemID="{5758E147-782F-4CF5-8675-CB4245A95131}"/>
</file>

<file path=docProps/app.xml><?xml version="1.0" encoding="utf-8"?>
<Properties xmlns="http://schemas.openxmlformats.org/officeDocument/2006/extended-properties" xmlns:vt="http://schemas.openxmlformats.org/officeDocument/2006/docPropsVTypes">
  <TotalTime>858</TotalTime>
  <Words>805</Words>
  <Application>Microsoft Office PowerPoint</Application>
  <PresentationFormat>Widescreen</PresentationFormat>
  <Paragraphs>89</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Lucida Sans Unicode</vt:lpstr>
      <vt:lpstr>Office Theme</vt:lpstr>
      <vt:lpstr>Being a Sensory Detective </vt:lpstr>
      <vt:lpstr>Why become a sensory detective?</vt:lpstr>
      <vt:lpstr>Where to start and what questions to ask? </vt:lpstr>
      <vt:lpstr> Where to start?</vt:lpstr>
      <vt:lpstr>What are the Senses ? </vt:lpstr>
      <vt:lpstr>Behaviours</vt:lpstr>
      <vt:lpstr>Look at all the behaviours and write them down.   Use the ABC model, A - Antecedents, B - Behaviour, C- Consequences.</vt:lpstr>
      <vt:lpstr>When you are identifying triggers also consider some of the following:  </vt:lpstr>
      <vt:lpstr>PowerPoint Presentation</vt:lpstr>
      <vt:lpstr>What can you do now you have investigated the difficulties/behaviours? </vt:lpstr>
      <vt:lpstr>Case Study</vt:lpstr>
      <vt:lpstr>Finding the pieces of the puzzle and building the bigger picture.</vt:lpstr>
    </vt:vector>
  </TitlesOfParts>
  <Company>Aneurin Bevan University Health Board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Being a detective</dc:title>
  <dc:creator>Donna Boycott (Aneurin Bevan UHB - Children's Centre)</dc:creator>
  <cp:lastModifiedBy>Kerri Evans (Aneurin Bevan UHB - Occupational Therapy)</cp:lastModifiedBy>
  <cp:revision>75</cp:revision>
  <dcterms:created xsi:type="dcterms:W3CDTF">2021-06-06T16:54:24Z</dcterms:created>
  <dcterms:modified xsi:type="dcterms:W3CDTF">2021-09-15T13:35:35Z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0x0101009F408EC83562484EBA06C3ECC7206449</vt:lpwstr>
  </property>
</Properties>
</file>