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2"/>
  </p:notesMasterIdLst>
  <p:sldIdLst>
    <p:sldId id="299" r:id="rId6"/>
    <p:sldId id="374" r:id="rId7"/>
    <p:sldId id="286" r:id="rId8"/>
    <p:sldId id="392" r:id="rId9"/>
    <p:sldId id="394" r:id="rId10"/>
    <p:sldId id="395" r:id="rId11"/>
    <p:sldId id="396" r:id="rId12"/>
    <p:sldId id="397" r:id="rId13"/>
    <p:sldId id="359" r:id="rId14"/>
    <p:sldId id="386" r:id="rId15"/>
    <p:sldId id="379" r:id="rId16"/>
    <p:sldId id="385" r:id="rId17"/>
    <p:sldId id="380" r:id="rId18"/>
    <p:sldId id="387" r:id="rId19"/>
    <p:sldId id="391" r:id="rId20"/>
    <p:sldId id="39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756125-63D8-6701-90BC-0B8718B1C9B3}" v="86" dt="2023-03-15T12:35:17.987"/>
    <p1510:client id="{42E2CD7E-7D16-8737-D70A-0D7DE4030F23}" v="179" dt="2023-03-15T10:24:00.9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8467" autoAdjust="0"/>
  </p:normalViewPr>
  <p:slideViewPr>
    <p:cSldViewPr snapToGrid="0">
      <p:cViewPr varScale="1">
        <p:scale>
          <a:sx n="48" d="100"/>
          <a:sy n="48" d="100"/>
        </p:scale>
        <p:origin x="157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nifer Reilly (Aneurin Bevan UHB - Occupational Therapy)" userId="S::jennifer.reilly@wales.nhs.uk::358df68f-eb65-4d64-9601-482b8e786063" providerId="AD" clId="Web-{1B756125-63D8-6701-90BC-0B8718B1C9B3}"/>
    <pc:docChg chg="addSld delSld modSld">
      <pc:chgData name="Jennifer Reilly (Aneurin Bevan UHB - Occupational Therapy)" userId="S::jennifer.reilly@wales.nhs.uk::358df68f-eb65-4d64-9601-482b8e786063" providerId="AD" clId="Web-{1B756125-63D8-6701-90BC-0B8718B1C9B3}" dt="2023-03-15T12:35:17.987" v="76"/>
      <pc:docMkLst>
        <pc:docMk/>
      </pc:docMkLst>
      <pc:sldChg chg="modSp">
        <pc:chgData name="Jennifer Reilly (Aneurin Bevan UHB - Occupational Therapy)" userId="S::jennifer.reilly@wales.nhs.uk::358df68f-eb65-4d64-9601-482b8e786063" providerId="AD" clId="Web-{1B756125-63D8-6701-90BC-0B8718B1C9B3}" dt="2023-03-15T12:34:44.736" v="72" actId="20577"/>
        <pc:sldMkLst>
          <pc:docMk/>
          <pc:sldMk cId="3243361084" sldId="359"/>
        </pc:sldMkLst>
        <pc:spChg chg="mod">
          <ac:chgData name="Jennifer Reilly (Aneurin Bevan UHB - Occupational Therapy)" userId="S::jennifer.reilly@wales.nhs.uk::358df68f-eb65-4d64-9601-482b8e786063" providerId="AD" clId="Web-{1B756125-63D8-6701-90BC-0B8718B1C9B3}" dt="2023-03-15T12:34:44.736" v="72" actId="20577"/>
          <ac:spMkLst>
            <pc:docMk/>
            <pc:sldMk cId="3243361084" sldId="359"/>
            <ac:spMk id="8" creationId="{C587A66F-AF00-47A1-B437-7CA93C45E2A2}"/>
          </ac:spMkLst>
        </pc:spChg>
      </pc:sldChg>
      <pc:sldChg chg="modNotes">
        <pc:chgData name="Jennifer Reilly (Aneurin Bevan UHB - Occupational Therapy)" userId="S::jennifer.reilly@wales.nhs.uk::358df68f-eb65-4d64-9601-482b8e786063" providerId="AD" clId="Web-{1B756125-63D8-6701-90BC-0B8718B1C9B3}" dt="2023-03-15T12:34:10.516" v="59"/>
        <pc:sldMkLst>
          <pc:docMk/>
          <pc:sldMk cId="330897234" sldId="392"/>
        </pc:sldMkLst>
      </pc:sldChg>
      <pc:sldChg chg="addSp delSp modSp add replId modNotes">
        <pc:chgData name="Jennifer Reilly (Aneurin Bevan UHB - Occupational Therapy)" userId="S::jennifer.reilly@wales.nhs.uk::358df68f-eb65-4d64-9601-482b8e786063" providerId="AD" clId="Web-{1B756125-63D8-6701-90BC-0B8718B1C9B3}" dt="2023-03-15T12:35:04.471" v="73"/>
        <pc:sldMkLst>
          <pc:docMk/>
          <pc:sldMk cId="107787982" sldId="394"/>
        </pc:sldMkLst>
        <pc:spChg chg="mod">
          <ac:chgData name="Jennifer Reilly (Aneurin Bevan UHB - Occupational Therapy)" userId="S::jennifer.reilly@wales.nhs.uk::358df68f-eb65-4d64-9601-482b8e786063" providerId="AD" clId="Web-{1B756125-63D8-6701-90BC-0B8718B1C9B3}" dt="2023-03-15T12:30:11.027" v="10" actId="20577"/>
          <ac:spMkLst>
            <pc:docMk/>
            <pc:sldMk cId="107787982" sldId="394"/>
            <ac:spMk id="2" creationId="{00000000-0000-0000-0000-000000000000}"/>
          </ac:spMkLst>
        </pc:spChg>
        <pc:spChg chg="add del mod">
          <ac:chgData name="Jennifer Reilly (Aneurin Bevan UHB - Occupational Therapy)" userId="S::jennifer.reilly@wales.nhs.uk::358df68f-eb65-4d64-9601-482b8e786063" providerId="AD" clId="Web-{1B756125-63D8-6701-90BC-0B8718B1C9B3}" dt="2023-03-15T12:29:39.135" v="2"/>
          <ac:spMkLst>
            <pc:docMk/>
            <pc:sldMk cId="107787982" sldId="394"/>
            <ac:spMk id="5" creationId="{55F777D3-5B78-742C-A068-13454C21A3EC}"/>
          </ac:spMkLst>
        </pc:spChg>
        <pc:spChg chg="del mod">
          <ac:chgData name="Jennifer Reilly (Aneurin Bevan UHB - Occupational Therapy)" userId="S::jennifer.reilly@wales.nhs.uk::358df68f-eb65-4d64-9601-482b8e786063" providerId="AD" clId="Web-{1B756125-63D8-6701-90BC-0B8718B1C9B3}" dt="2023-03-15T12:35:04.471" v="73"/>
          <ac:spMkLst>
            <pc:docMk/>
            <pc:sldMk cId="107787982" sldId="394"/>
            <ac:spMk id="8" creationId="{C587A66F-AF00-47A1-B437-7CA93C45E2A2}"/>
          </ac:spMkLst>
        </pc:spChg>
        <pc:picChg chg="add mod">
          <ac:chgData name="Jennifer Reilly (Aneurin Bevan UHB - Occupational Therapy)" userId="S::jennifer.reilly@wales.nhs.uk::358df68f-eb65-4d64-9601-482b8e786063" providerId="AD" clId="Web-{1B756125-63D8-6701-90BC-0B8718B1C9B3}" dt="2023-03-15T12:32:12.514" v="46" actId="1076"/>
          <ac:picMkLst>
            <pc:docMk/>
            <pc:sldMk cId="107787982" sldId="394"/>
            <ac:picMk id="6" creationId="{6C4CDFCA-0348-195A-C956-4DB6D8FF1084}"/>
          </ac:picMkLst>
        </pc:picChg>
        <pc:picChg chg="del">
          <ac:chgData name="Jennifer Reilly (Aneurin Bevan UHB - Occupational Therapy)" userId="S::jennifer.reilly@wales.nhs.uk::358df68f-eb65-4d64-9601-482b8e786063" providerId="AD" clId="Web-{1B756125-63D8-6701-90BC-0B8718B1C9B3}" dt="2023-03-15T12:29:17.151" v="1"/>
          <ac:picMkLst>
            <pc:docMk/>
            <pc:sldMk cId="107787982" sldId="394"/>
            <ac:picMk id="10" creationId="{617E44EE-6A7C-45E7-9615-6F29F6BD4581}"/>
          </ac:picMkLst>
        </pc:picChg>
      </pc:sldChg>
      <pc:sldChg chg="addSp delSp modSp add replId">
        <pc:chgData name="Jennifer Reilly (Aneurin Bevan UHB - Occupational Therapy)" userId="S::jennifer.reilly@wales.nhs.uk::358df68f-eb65-4d64-9601-482b8e786063" providerId="AD" clId="Web-{1B756125-63D8-6701-90BC-0B8718B1C9B3}" dt="2023-03-15T12:35:08.252" v="74"/>
        <pc:sldMkLst>
          <pc:docMk/>
          <pc:sldMk cId="1681068941" sldId="395"/>
        </pc:sldMkLst>
        <pc:spChg chg="mod">
          <ac:chgData name="Jennifer Reilly (Aneurin Bevan UHB - Occupational Therapy)" userId="S::jennifer.reilly@wales.nhs.uk::358df68f-eb65-4d64-9601-482b8e786063" providerId="AD" clId="Web-{1B756125-63D8-6701-90BC-0B8718B1C9B3}" dt="2023-03-15T12:30:56.653" v="25" actId="20577"/>
          <ac:spMkLst>
            <pc:docMk/>
            <pc:sldMk cId="1681068941" sldId="395"/>
            <ac:spMk id="2" creationId="{00000000-0000-0000-0000-000000000000}"/>
          </ac:spMkLst>
        </pc:spChg>
        <pc:spChg chg="del">
          <ac:chgData name="Jennifer Reilly (Aneurin Bevan UHB - Occupational Therapy)" userId="S::jennifer.reilly@wales.nhs.uk::358df68f-eb65-4d64-9601-482b8e786063" providerId="AD" clId="Web-{1B756125-63D8-6701-90BC-0B8718B1C9B3}" dt="2023-03-15T12:35:08.252" v="74"/>
          <ac:spMkLst>
            <pc:docMk/>
            <pc:sldMk cId="1681068941" sldId="395"/>
            <ac:spMk id="8" creationId="{C587A66F-AF00-47A1-B437-7CA93C45E2A2}"/>
          </ac:spMkLst>
        </pc:spChg>
        <pc:picChg chg="add mod">
          <ac:chgData name="Jennifer Reilly (Aneurin Bevan UHB - Occupational Therapy)" userId="S::jennifer.reilly@wales.nhs.uk::358df68f-eb65-4d64-9601-482b8e786063" providerId="AD" clId="Web-{1B756125-63D8-6701-90BC-0B8718B1C9B3}" dt="2023-03-15T12:34:17.220" v="61" actId="1076"/>
          <ac:picMkLst>
            <pc:docMk/>
            <pc:sldMk cId="1681068941" sldId="395"/>
            <ac:picMk id="3" creationId="{2D6401A9-F415-D91D-59BB-35104ACE19A7}"/>
          </ac:picMkLst>
        </pc:picChg>
      </pc:sldChg>
      <pc:sldChg chg="addSp delSp modSp add replId">
        <pc:chgData name="Jennifer Reilly (Aneurin Bevan UHB - Occupational Therapy)" userId="S::jennifer.reilly@wales.nhs.uk::358df68f-eb65-4d64-9601-482b8e786063" providerId="AD" clId="Web-{1B756125-63D8-6701-90BC-0B8718B1C9B3}" dt="2023-03-15T12:35:11.783" v="75"/>
        <pc:sldMkLst>
          <pc:docMk/>
          <pc:sldMk cId="1193427830" sldId="396"/>
        </pc:sldMkLst>
        <pc:spChg chg="mod">
          <ac:chgData name="Jennifer Reilly (Aneurin Bevan UHB - Occupational Therapy)" userId="S::jennifer.reilly@wales.nhs.uk::358df68f-eb65-4d64-9601-482b8e786063" providerId="AD" clId="Web-{1B756125-63D8-6701-90BC-0B8718B1C9B3}" dt="2023-03-15T12:31:07.731" v="36" actId="20577"/>
          <ac:spMkLst>
            <pc:docMk/>
            <pc:sldMk cId="1193427830" sldId="396"/>
            <ac:spMk id="2" creationId="{00000000-0000-0000-0000-000000000000}"/>
          </ac:spMkLst>
        </pc:spChg>
        <pc:spChg chg="del">
          <ac:chgData name="Jennifer Reilly (Aneurin Bevan UHB - Occupational Therapy)" userId="S::jennifer.reilly@wales.nhs.uk::358df68f-eb65-4d64-9601-482b8e786063" providerId="AD" clId="Web-{1B756125-63D8-6701-90BC-0B8718B1C9B3}" dt="2023-03-15T12:35:11.783" v="75"/>
          <ac:spMkLst>
            <pc:docMk/>
            <pc:sldMk cId="1193427830" sldId="396"/>
            <ac:spMk id="8" creationId="{C587A66F-AF00-47A1-B437-7CA93C45E2A2}"/>
          </ac:spMkLst>
        </pc:spChg>
        <pc:picChg chg="add mod">
          <ac:chgData name="Jennifer Reilly (Aneurin Bevan UHB - Occupational Therapy)" userId="S::jennifer.reilly@wales.nhs.uk::358df68f-eb65-4d64-9601-482b8e786063" providerId="AD" clId="Web-{1B756125-63D8-6701-90BC-0B8718B1C9B3}" dt="2023-03-15T12:34:25.142" v="63" actId="1076"/>
          <ac:picMkLst>
            <pc:docMk/>
            <pc:sldMk cId="1193427830" sldId="396"/>
            <ac:picMk id="3" creationId="{9C018859-D056-5660-78D2-E2D70470B4B6}"/>
          </ac:picMkLst>
        </pc:picChg>
      </pc:sldChg>
      <pc:sldChg chg="addSp delSp modSp add replId">
        <pc:chgData name="Jennifer Reilly (Aneurin Bevan UHB - Occupational Therapy)" userId="S::jennifer.reilly@wales.nhs.uk::358df68f-eb65-4d64-9601-482b8e786063" providerId="AD" clId="Web-{1B756125-63D8-6701-90BC-0B8718B1C9B3}" dt="2023-03-15T12:35:17.987" v="76"/>
        <pc:sldMkLst>
          <pc:docMk/>
          <pc:sldMk cId="1987050147" sldId="397"/>
        </pc:sldMkLst>
        <pc:spChg chg="mod">
          <ac:chgData name="Jennifer Reilly (Aneurin Bevan UHB - Occupational Therapy)" userId="S::jennifer.reilly@wales.nhs.uk::358df68f-eb65-4d64-9601-482b8e786063" providerId="AD" clId="Web-{1B756125-63D8-6701-90BC-0B8718B1C9B3}" dt="2023-03-15T12:31:39.013" v="41" actId="20577"/>
          <ac:spMkLst>
            <pc:docMk/>
            <pc:sldMk cId="1987050147" sldId="397"/>
            <ac:spMk id="2" creationId="{00000000-0000-0000-0000-000000000000}"/>
          </ac:spMkLst>
        </pc:spChg>
        <pc:spChg chg="del">
          <ac:chgData name="Jennifer Reilly (Aneurin Bevan UHB - Occupational Therapy)" userId="S::jennifer.reilly@wales.nhs.uk::358df68f-eb65-4d64-9601-482b8e786063" providerId="AD" clId="Web-{1B756125-63D8-6701-90BC-0B8718B1C9B3}" dt="2023-03-15T12:35:17.987" v="76"/>
          <ac:spMkLst>
            <pc:docMk/>
            <pc:sldMk cId="1987050147" sldId="397"/>
            <ac:spMk id="8" creationId="{C587A66F-AF00-47A1-B437-7CA93C45E2A2}"/>
          </ac:spMkLst>
        </pc:spChg>
        <pc:picChg chg="add mod">
          <ac:chgData name="Jennifer Reilly (Aneurin Bevan UHB - Occupational Therapy)" userId="S::jennifer.reilly@wales.nhs.uk::358df68f-eb65-4d64-9601-482b8e786063" providerId="AD" clId="Web-{1B756125-63D8-6701-90BC-0B8718B1C9B3}" dt="2023-03-15T12:33:06.562" v="55" actId="1076"/>
          <ac:picMkLst>
            <pc:docMk/>
            <pc:sldMk cId="1987050147" sldId="397"/>
            <ac:picMk id="3" creationId="{CD335D08-0C00-9C6E-908E-7F2B76258A5D}"/>
          </ac:picMkLst>
        </pc:picChg>
      </pc:sldChg>
      <pc:sldChg chg="add del replId">
        <pc:chgData name="Jennifer Reilly (Aneurin Bevan UHB - Occupational Therapy)" userId="S::jennifer.reilly@wales.nhs.uk::358df68f-eb65-4d64-9601-482b8e786063" providerId="AD" clId="Web-{1B756125-63D8-6701-90BC-0B8718B1C9B3}" dt="2023-03-15T12:31:39.904" v="42"/>
        <pc:sldMkLst>
          <pc:docMk/>
          <pc:sldMk cId="4020287575" sldId="398"/>
        </pc:sldMkLst>
      </pc:sldChg>
    </pc:docChg>
  </pc:docChgLst>
  <pc:docChgLst>
    <pc:chgData name="Jennifer Reilly (Aneurin Bevan UHB - Occupational Therapy)" userId="S::jennifer.reilly@wales.nhs.uk::358df68f-eb65-4d64-9601-482b8e786063" providerId="AD" clId="Web-{42E2CD7E-7D16-8737-D70A-0D7DE4030F23}"/>
    <pc:docChg chg="delSld modSld">
      <pc:chgData name="Jennifer Reilly (Aneurin Bevan UHB - Occupational Therapy)" userId="S::jennifer.reilly@wales.nhs.uk::358df68f-eb65-4d64-9601-482b8e786063" providerId="AD" clId="Web-{42E2CD7E-7D16-8737-D70A-0D7DE4030F23}" dt="2023-03-15T10:33:21.553" v="559"/>
      <pc:docMkLst>
        <pc:docMk/>
      </pc:docMkLst>
      <pc:sldChg chg="modSp">
        <pc:chgData name="Jennifer Reilly (Aneurin Bevan UHB - Occupational Therapy)" userId="S::jennifer.reilly@wales.nhs.uk::358df68f-eb65-4d64-9601-482b8e786063" providerId="AD" clId="Web-{42E2CD7E-7D16-8737-D70A-0D7DE4030F23}" dt="2023-03-15T10:18:55.162" v="10" actId="20577"/>
        <pc:sldMkLst>
          <pc:docMk/>
          <pc:sldMk cId="1425439880" sldId="286"/>
        </pc:sldMkLst>
        <pc:spChg chg="mod">
          <ac:chgData name="Jennifer Reilly (Aneurin Bevan UHB - Occupational Therapy)" userId="S::jennifer.reilly@wales.nhs.uk::358df68f-eb65-4d64-9601-482b8e786063" providerId="AD" clId="Web-{42E2CD7E-7D16-8737-D70A-0D7DE4030F23}" dt="2023-03-15T10:18:55.162" v="10" actId="20577"/>
          <ac:spMkLst>
            <pc:docMk/>
            <pc:sldMk cId="1425439880" sldId="286"/>
            <ac:spMk id="17409" creationId="{00000000-0000-0000-0000-000000000000}"/>
          </ac:spMkLst>
        </pc:spChg>
      </pc:sldChg>
      <pc:sldChg chg="del">
        <pc:chgData name="Jennifer Reilly (Aneurin Bevan UHB - Occupational Therapy)" userId="S::jennifer.reilly@wales.nhs.uk::358df68f-eb65-4d64-9601-482b8e786063" providerId="AD" clId="Web-{42E2CD7E-7D16-8737-D70A-0D7DE4030F23}" dt="2023-03-15T09:32:33.452" v="0"/>
        <pc:sldMkLst>
          <pc:docMk/>
          <pc:sldMk cId="1182169373" sldId="317"/>
        </pc:sldMkLst>
      </pc:sldChg>
      <pc:sldChg chg="modSp">
        <pc:chgData name="Jennifer Reilly (Aneurin Bevan UHB - Occupational Therapy)" userId="S::jennifer.reilly@wales.nhs.uk::358df68f-eb65-4d64-9601-482b8e786063" providerId="AD" clId="Web-{42E2CD7E-7D16-8737-D70A-0D7DE4030F23}" dt="2023-03-15T10:18:58.584" v="11" actId="20577"/>
        <pc:sldMkLst>
          <pc:docMk/>
          <pc:sldMk cId="2697720743" sldId="374"/>
        </pc:sldMkLst>
        <pc:spChg chg="mod">
          <ac:chgData name="Jennifer Reilly (Aneurin Bevan UHB - Occupational Therapy)" userId="S::jennifer.reilly@wales.nhs.uk::358df68f-eb65-4d64-9601-482b8e786063" providerId="AD" clId="Web-{42E2CD7E-7D16-8737-D70A-0D7DE4030F23}" dt="2023-03-15T10:18:58.584" v="11" actId="20577"/>
          <ac:spMkLst>
            <pc:docMk/>
            <pc:sldMk cId="2697720743" sldId="374"/>
            <ac:spMk id="2" creationId="{048EEBDF-710A-42C2-8008-CBD858AA115E}"/>
          </ac:spMkLst>
        </pc:spChg>
      </pc:sldChg>
      <pc:sldChg chg="modNotes">
        <pc:chgData name="Jennifer Reilly (Aneurin Bevan UHB - Occupational Therapy)" userId="S::jennifer.reilly@wales.nhs.uk::358df68f-eb65-4d64-9601-482b8e786063" providerId="AD" clId="Web-{42E2CD7E-7D16-8737-D70A-0D7DE4030F23}" dt="2023-03-15T10:28:39.840" v="427"/>
        <pc:sldMkLst>
          <pc:docMk/>
          <pc:sldMk cId="3186139622" sldId="391"/>
        </pc:sldMkLst>
      </pc:sldChg>
      <pc:sldChg chg="addSp modSp addAnim modAnim modNotes">
        <pc:chgData name="Jennifer Reilly (Aneurin Bevan UHB - Occupational Therapy)" userId="S::jennifer.reilly@wales.nhs.uk::358df68f-eb65-4d64-9601-482b8e786063" providerId="AD" clId="Web-{42E2CD7E-7D16-8737-D70A-0D7DE4030F23}" dt="2023-03-15T10:33:21.553" v="559"/>
        <pc:sldMkLst>
          <pc:docMk/>
          <pc:sldMk cId="330897234" sldId="392"/>
        </pc:sldMkLst>
        <pc:spChg chg="mod">
          <ac:chgData name="Jennifer Reilly (Aneurin Bevan UHB - Occupational Therapy)" userId="S::jennifer.reilly@wales.nhs.uk::358df68f-eb65-4d64-9601-482b8e786063" providerId="AD" clId="Web-{42E2CD7E-7D16-8737-D70A-0D7DE4030F23}" dt="2023-03-15T10:18:49.615" v="9" actId="20577"/>
          <ac:spMkLst>
            <pc:docMk/>
            <pc:sldMk cId="330897234" sldId="392"/>
            <ac:spMk id="2" creationId="{00000000-0000-0000-0000-000000000000}"/>
          </ac:spMkLst>
        </pc:spChg>
        <pc:spChg chg="add mod">
          <ac:chgData name="Jennifer Reilly (Aneurin Bevan UHB - Occupational Therapy)" userId="S::jennifer.reilly@wales.nhs.uk::358df68f-eb65-4d64-9601-482b8e786063" providerId="AD" clId="Web-{42E2CD7E-7D16-8737-D70A-0D7DE4030F23}" dt="2023-03-15T10:22:36.999" v="116" actId="1076"/>
          <ac:spMkLst>
            <pc:docMk/>
            <pc:sldMk cId="330897234" sldId="392"/>
            <ac:spMk id="5" creationId="{DF003AAD-B8C8-0A1C-CC14-318DC6711F65}"/>
          </ac:spMkLst>
        </pc:spChg>
        <pc:spChg chg="add mod">
          <ac:chgData name="Jennifer Reilly (Aneurin Bevan UHB - Occupational Therapy)" userId="S::jennifer.reilly@wales.nhs.uk::358df68f-eb65-4d64-9601-482b8e786063" providerId="AD" clId="Web-{42E2CD7E-7D16-8737-D70A-0D7DE4030F23}" dt="2023-03-15T10:22:34.686" v="115" actId="1076"/>
          <ac:spMkLst>
            <pc:docMk/>
            <pc:sldMk cId="330897234" sldId="392"/>
            <ac:spMk id="6" creationId="{2025D54E-23F4-2B02-19A4-E912EB03FDC1}"/>
          </ac:spMkLst>
        </pc:spChg>
        <pc:spChg chg="add mod">
          <ac:chgData name="Jennifer Reilly (Aneurin Bevan UHB - Occupational Therapy)" userId="S::jennifer.reilly@wales.nhs.uk::358df68f-eb65-4d64-9601-482b8e786063" providerId="AD" clId="Web-{42E2CD7E-7D16-8737-D70A-0D7DE4030F23}" dt="2023-03-15T10:22:32.717" v="114" actId="1076"/>
          <ac:spMkLst>
            <pc:docMk/>
            <pc:sldMk cId="330897234" sldId="392"/>
            <ac:spMk id="7" creationId="{862E8FB9-16C5-C23B-5B6D-DBDEC2B8BC82}"/>
          </ac:spMkLst>
        </pc:spChg>
        <pc:spChg chg="add mod">
          <ac:chgData name="Jennifer Reilly (Aneurin Bevan UHB - Occupational Therapy)" userId="S::jennifer.reilly@wales.nhs.uk::358df68f-eb65-4d64-9601-482b8e786063" providerId="AD" clId="Web-{42E2CD7E-7D16-8737-D70A-0D7DE4030F23}" dt="2023-03-15T10:22:42.733" v="117" actId="1076"/>
          <ac:spMkLst>
            <pc:docMk/>
            <pc:sldMk cId="330897234" sldId="392"/>
            <ac:spMk id="8" creationId="{BC69840F-857F-B047-2BCB-8414347234BD}"/>
          </ac:spMkLst>
        </pc:spChg>
        <pc:spChg chg="add mod">
          <ac:chgData name="Jennifer Reilly (Aneurin Bevan UHB - Occupational Therapy)" userId="S::jennifer.reilly@wales.nhs.uk::358df68f-eb65-4d64-9601-482b8e786063" providerId="AD" clId="Web-{42E2CD7E-7D16-8737-D70A-0D7DE4030F23}" dt="2023-03-15T10:22:44.936" v="118" actId="1076"/>
          <ac:spMkLst>
            <pc:docMk/>
            <pc:sldMk cId="330897234" sldId="392"/>
            <ac:spMk id="10" creationId="{E508D4E7-8781-A82E-1E9B-C4D0B03EE107}"/>
          </ac:spMkLst>
        </pc:spChg>
        <pc:spChg chg="add mod">
          <ac:chgData name="Jennifer Reilly (Aneurin Bevan UHB - Occupational Therapy)" userId="S::jennifer.reilly@wales.nhs.uk::358df68f-eb65-4d64-9601-482b8e786063" providerId="AD" clId="Web-{42E2CD7E-7D16-8737-D70A-0D7DE4030F23}" dt="2023-03-15T10:23:06.484" v="122"/>
          <ac:spMkLst>
            <pc:docMk/>
            <pc:sldMk cId="330897234" sldId="392"/>
            <ac:spMk id="12" creationId="{092FCF0C-5AA4-0D1F-D401-FCBF6D523133}"/>
          </ac:spMkLst>
        </pc:spChg>
        <pc:spChg chg="add mod">
          <ac:chgData name="Jennifer Reilly (Aneurin Bevan UHB - Occupational Therapy)" userId="S::jennifer.reilly@wales.nhs.uk::358df68f-eb65-4d64-9601-482b8e786063" providerId="AD" clId="Web-{42E2CD7E-7D16-8737-D70A-0D7DE4030F23}" dt="2023-03-15T10:23:11.703" v="123"/>
          <ac:spMkLst>
            <pc:docMk/>
            <pc:sldMk cId="330897234" sldId="392"/>
            <ac:spMk id="13" creationId="{CAA5CCFB-1B9C-1E38-8ADE-C6AD8C46A221}"/>
          </ac:spMkLst>
        </pc:spChg>
        <pc:spChg chg="add mod">
          <ac:chgData name="Jennifer Reilly (Aneurin Bevan UHB - Occupational Therapy)" userId="S::jennifer.reilly@wales.nhs.uk::358df68f-eb65-4d64-9601-482b8e786063" providerId="AD" clId="Web-{42E2CD7E-7D16-8737-D70A-0D7DE4030F23}" dt="2023-03-15T10:23:03.015" v="121"/>
          <ac:spMkLst>
            <pc:docMk/>
            <pc:sldMk cId="330897234" sldId="392"/>
            <ac:spMk id="14" creationId="{96440C0C-67CA-57BC-8BB0-D5C7DF6C8E9D}"/>
          </ac:spMkLst>
        </pc:spChg>
        <pc:grpChg chg="add">
          <ac:chgData name="Jennifer Reilly (Aneurin Bevan UHB - Occupational Therapy)" userId="S::jennifer.reilly@wales.nhs.uk::358df68f-eb65-4d64-9601-482b8e786063" providerId="AD" clId="Web-{42E2CD7E-7D16-8737-D70A-0D7DE4030F23}" dt="2023-03-15T10:23:52.470" v="124"/>
          <ac:grpSpMkLst>
            <pc:docMk/>
            <pc:sldMk cId="330897234" sldId="392"/>
            <ac:grpSpMk id="15" creationId="{BA546527-DFA6-00C2-67A8-07CE733A84CC}"/>
          </ac:grpSpMkLst>
        </pc:grpChg>
      </pc:sldChg>
      <pc:sldChg chg="modNotes">
        <pc:chgData name="Jennifer Reilly (Aneurin Bevan UHB - Occupational Therapy)" userId="S::jennifer.reilly@wales.nhs.uk::358df68f-eb65-4d64-9601-482b8e786063" providerId="AD" clId="Web-{42E2CD7E-7D16-8737-D70A-0D7DE4030F23}" dt="2023-03-15T09:32:42.921" v="1"/>
        <pc:sldMkLst>
          <pc:docMk/>
          <pc:sldMk cId="1569666302" sldId="39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BD0026-6875-493C-8A22-E75EC4F479C3}" type="datetimeFigureOut">
              <a:rPr lang="en-GB" smtClean="0"/>
              <a:t>15/03/2023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004A56-C006-4217-A15D-9502A8E37B7B}" type="slidenum">
              <a:rPr lang="en-GB" smtClean="0"/>
              <a:t>‹#›</a:t>
            </a:fld>
            <a:endParaRPr lang="en-GB"/>
          </a:p>
        </p:txBody>
      </p:sp>
    </p:spTree>
    <p:extLst>
      <p:ext uri="{BB962C8B-B14F-4D97-AF65-F5344CB8AC3E}">
        <p14:creationId xmlns:p14="http://schemas.microsoft.com/office/powerpoint/2010/main" val="2474078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Brief explanation of OT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6675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Video to summarise</a:t>
            </a:r>
          </a:p>
          <a:p>
            <a:pPr marL="171450" indent="-171450">
              <a:buFontTx/>
              <a:buChar char="-"/>
            </a:pPr>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446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Explain the proprioceptive sense</a:t>
            </a:r>
          </a:p>
          <a:p>
            <a:pPr marL="171450" indent="-171450">
              <a:buFontTx/>
              <a:buChar char="-"/>
            </a:pPr>
            <a:endParaRPr lang="en-GB" dirty="0"/>
          </a:p>
          <a:p>
            <a:pPr marL="0" indent="0">
              <a:buFontTx/>
              <a:buNone/>
            </a:pPr>
            <a:r>
              <a:rPr lang="en-GB" dirty="0"/>
              <a:t>Receptors</a:t>
            </a:r>
          </a:p>
          <a:p>
            <a:pPr marL="0" indent="0">
              <a:buFontTx/>
              <a:buNone/>
            </a:pPr>
            <a:r>
              <a:rPr lang="en-GB" dirty="0"/>
              <a:t>Proprioceptors lie in the muscle fibres, tendons and ligaments. Movement in the body stimulates the proprioceptors.</a:t>
            </a:r>
          </a:p>
          <a:p>
            <a:pPr marL="0" indent="0">
              <a:buFontTx/>
              <a:buNone/>
            </a:pPr>
            <a:r>
              <a:rPr lang="en-GB" dirty="0"/>
              <a:t>The information received from the proprioceptors tells our brain where our body is, and what we are doing.</a:t>
            </a:r>
          </a:p>
          <a:p>
            <a:pPr marL="0" indent="0">
              <a:buFontTx/>
              <a:buNone/>
            </a:pPr>
            <a:r>
              <a:rPr lang="en-GB" dirty="0"/>
              <a:t>We can move our body without looking. </a:t>
            </a:r>
          </a:p>
          <a:p>
            <a:pPr marL="0" indent="0">
              <a:buFontTx/>
              <a:buNone/>
            </a:pPr>
            <a:r>
              <a:rPr lang="en-GB" dirty="0"/>
              <a:t>Give examples of when we use proprioceptive information – dressing, wiping, hair brushing/styling.</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8682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Video</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6084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Explain the vestibular sense</a:t>
            </a:r>
          </a:p>
          <a:p>
            <a:pPr marL="171450" indent="-171450">
              <a:buFontTx/>
              <a:buChar char="-"/>
            </a:pPr>
            <a:endParaRPr lang="en-GB" dirty="0"/>
          </a:p>
          <a:p>
            <a:pPr marL="0" indent="0">
              <a:buFontTx/>
              <a:buNone/>
            </a:pPr>
            <a:endParaRPr lang="en-GB" dirty="0"/>
          </a:p>
          <a:p>
            <a:pPr marL="0" indent="0">
              <a:buFontTx/>
              <a:buNone/>
            </a:pPr>
            <a:endParaRPr lang="en-GB" dirty="0"/>
          </a:p>
          <a:p>
            <a:pPr marL="0" indent="0">
              <a:buFontTx/>
              <a:buNone/>
            </a:pPr>
            <a:r>
              <a:rPr lang="en-GB" dirty="0"/>
              <a:t>Purpose</a:t>
            </a:r>
            <a:br>
              <a:rPr lang="en-GB" dirty="0"/>
            </a:br>
            <a:r>
              <a:rPr lang="en-GB" dirty="0"/>
              <a:t>- detects head acceleration, head position and pull of gravity. </a:t>
            </a:r>
          </a:p>
          <a:p>
            <a:pPr marL="0" indent="0">
              <a:buFontTx/>
              <a:buNone/>
            </a:pPr>
            <a:r>
              <a:rPr lang="en-GB" dirty="0"/>
              <a:t>Every time we move our head the receptors in our ears detects the direction and rate of motion. It tells us if the movement is up, down, fast, slow, linear or angular.</a:t>
            </a:r>
          </a:p>
          <a:p>
            <a:pPr marL="0" indent="0">
              <a:buFontTx/>
              <a:buNone/>
            </a:pPr>
            <a:r>
              <a:rPr lang="en-GB" dirty="0"/>
              <a:t>This enables us to automatically respond with balance and posture.</a:t>
            </a:r>
          </a:p>
          <a:p>
            <a:pPr marL="0" indent="0">
              <a:buFontTx/>
              <a:buNone/>
            </a:pPr>
            <a:r>
              <a:rPr lang="en-GB" dirty="0"/>
              <a:t>Effect of aging – decrease number of hair cells in the inner ear mechanisms, so efficiency of the vestibular system geos down (reduced tolerance of fast rides).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9024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Video to summarise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4748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Explain </a:t>
            </a:r>
            <a:r>
              <a:rPr lang="en-GB" dirty="0" err="1"/>
              <a:t>interoception</a:t>
            </a:r>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90319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5761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a:p>
            <a:pPr marL="171450" indent="-171450">
              <a:buFontTx/>
              <a:buChar char="-"/>
            </a:pPr>
            <a:endParaRPr lang="en-GB" dirty="0"/>
          </a:p>
          <a:p>
            <a:pPr marL="0" indent="0">
              <a:buFontTx/>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B56358-BA83-443D-9D63-EC78A2B39A5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7267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r>
              <a:rPr lang="en-GB" dirty="0"/>
              <a:t>- Start to think about our senses, name as many as we can.</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0194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Introduce 8 senses</a:t>
            </a:r>
          </a:p>
          <a:p>
            <a:pPr marL="171450" indent="-171450">
              <a:buFontTx/>
              <a:buChar char="-"/>
            </a:pPr>
            <a:r>
              <a:rPr lang="en-GB" dirty="0">
                <a:cs typeface="Calibri"/>
              </a:rPr>
              <a:t>Introduce the idea of sensory processing</a:t>
            </a:r>
            <a:endParaRPr lang="en-GB" dirty="0"/>
          </a:p>
          <a:p>
            <a:pPr marL="171450" indent="-171450">
              <a:buFontTx/>
              <a:buChar char="-"/>
            </a:pPr>
            <a:r>
              <a:rPr lang="en-GB" dirty="0"/>
              <a:t>Why are we interested in sensory development</a:t>
            </a:r>
          </a:p>
          <a:p>
            <a:pPr marL="171450" indent="-171450">
              <a:buFontTx/>
              <a:buChar char="-"/>
            </a:pPr>
            <a:r>
              <a:rPr lang="en-GB" dirty="0"/>
              <a:t>Explain </a:t>
            </a:r>
            <a:r>
              <a:rPr lang="en-GB" dirty="0" err="1"/>
              <a:t>interoception</a:t>
            </a:r>
            <a:r>
              <a:rPr lang="en-GB" dirty="0"/>
              <a:t> is a new and evolving sense</a:t>
            </a:r>
          </a:p>
          <a:p>
            <a:pPr marL="171450" indent="-171450">
              <a:buFontTx/>
              <a:buChar char="-"/>
            </a:pPr>
            <a:endParaRPr lang="en-GB" dirty="0">
              <a:cs typeface="Calibri" panose="020F0502020204030204"/>
            </a:endParaRPr>
          </a:p>
          <a:p>
            <a:r>
              <a:rPr lang="en-GB" dirty="0">
                <a:cs typeface="Calibri" panose="020F0502020204030204"/>
              </a:rPr>
              <a:t>ANIMATION – pictures appear first, can they all be named? Then click and the names appear.</a:t>
            </a:r>
          </a:p>
          <a:p>
            <a:endParaRPr lang="en-GB" dirty="0">
              <a:cs typeface="Calibri" panose="020F0502020204030204"/>
            </a:endParaRPr>
          </a:p>
          <a:p>
            <a:r>
              <a:rPr lang="en-GB" dirty="0"/>
              <a:t>We have 8 sensory systems – 5 which tell us about the world around us (label) and then 3 which give us information from inside our bodies (label). </a:t>
            </a:r>
            <a:endParaRPr lang="en-GB">
              <a:cs typeface="Calibri" panose="020F0502020204030204"/>
            </a:endParaRPr>
          </a:p>
          <a:p>
            <a:pPr marL="171450" indent="-171450">
              <a:buFont typeface="Calibri"/>
              <a:buChar char="-"/>
            </a:pPr>
            <a:r>
              <a:rPr lang="en-GB" dirty="0"/>
              <a:t>all the 8 sensory systems have a receptor - where the information is received, this then goes up to our brain to be processed, and produces an output.</a:t>
            </a:r>
            <a:endParaRPr lang="en-GB" dirty="0">
              <a:cs typeface="Calibri" panose="020F0502020204030204"/>
            </a:endParaRPr>
          </a:p>
          <a:p>
            <a:pPr marL="171450" indent="-171450">
              <a:buFont typeface="Calibri"/>
              <a:buChar char="-"/>
            </a:pPr>
            <a:r>
              <a:rPr lang="en-GB" dirty="0">
                <a:cs typeface="Calibri" panose="020F0502020204030204"/>
              </a:rPr>
              <a:t>We talk about these 8 sensory systems separately so that we can understand each one, but in real life they all work together.</a:t>
            </a:r>
          </a:p>
          <a:p>
            <a:endParaRPr lang="en-GB" dirty="0"/>
          </a:p>
          <a:p>
            <a:pPr marL="0" indent="0">
              <a:buFontTx/>
              <a:buNone/>
            </a:pPr>
            <a:r>
              <a:rPr lang="en-GB" dirty="0"/>
              <a:t>Why are we interested in our sensory systems and how does it help our development;</a:t>
            </a:r>
            <a:endParaRPr lang="en-GB" dirty="0">
              <a:cs typeface="Calibri"/>
            </a:endParaRPr>
          </a:p>
          <a:p>
            <a:pPr marL="171450" indent="-171450">
              <a:buFontTx/>
              <a:buChar char="-"/>
            </a:pPr>
            <a:r>
              <a:rPr lang="en-GB" dirty="0"/>
              <a:t>Sensory development forms the foundation for skill development, regulation, motor skills and so on.</a:t>
            </a:r>
          </a:p>
          <a:p>
            <a:pPr marL="171450" indent="-171450">
              <a:buFontTx/>
              <a:buChar char="-"/>
            </a:pPr>
            <a:r>
              <a:rPr lang="en-GB" dirty="0"/>
              <a:t>Information from our senses is so important – think of how a </a:t>
            </a:r>
            <a:r>
              <a:rPr lang="en-GB" dirty="0" err="1"/>
              <a:t>newborn</a:t>
            </a:r>
            <a:r>
              <a:rPr lang="en-GB" dirty="0"/>
              <a:t> behaves (olfactory example – maternal odours have been found to reduce stress in </a:t>
            </a:r>
            <a:r>
              <a:rPr lang="en-GB" dirty="0" err="1"/>
              <a:t>newborns</a:t>
            </a:r>
            <a:r>
              <a:rPr lang="en-GB" dirty="0"/>
              <a:t> – use of mum’s clothing/muslin; orientate to the smell of milk).</a:t>
            </a:r>
          </a:p>
          <a:p>
            <a:pPr marL="171450" indent="-171450">
              <a:buFontTx/>
              <a:buChar char="-"/>
            </a:pPr>
            <a:r>
              <a:rPr lang="en-GB" dirty="0"/>
              <a:t>Sensory integration theory proposes a hierarchical model, for which the foundation is our senses.</a:t>
            </a:r>
          </a:p>
          <a:p>
            <a:pPr marL="171450" indent="-171450">
              <a:buFontTx/>
              <a:buChar char="-"/>
            </a:pPr>
            <a:r>
              <a:rPr lang="en-GB" dirty="0"/>
              <a:t>When we look at experiments involving sensory deprivation we see the impact of reduced sensory experiences and how important a rich sensory environment is for our development.</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1960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Explain the sense</a:t>
            </a:r>
            <a:endParaRPr lang="en-GB" dirty="0">
              <a:cs typeface="Calibri"/>
            </a:endParaRPr>
          </a:p>
          <a:p>
            <a:pPr marL="171450" indent="-171450">
              <a:buFontTx/>
              <a:buChar char="-"/>
            </a:pPr>
            <a:endParaRPr lang="en-GB" dirty="0"/>
          </a:p>
          <a:p>
            <a:pPr marL="0" indent="0">
              <a:buFontTx/>
              <a:buNone/>
            </a:pPr>
            <a:r>
              <a:rPr lang="en-GB" dirty="0"/>
              <a:t>Receptors</a:t>
            </a:r>
          </a:p>
          <a:p>
            <a:pPr marL="0" indent="0">
              <a:buFontTx/>
              <a:buNone/>
            </a:pPr>
            <a:endParaRPr lang="en-GB" dirty="0"/>
          </a:p>
          <a:p>
            <a:pPr marL="0" indent="0">
              <a:buFontTx/>
              <a:buNone/>
            </a:pPr>
            <a:endParaRPr lang="en-GB" dirty="0"/>
          </a:p>
          <a:p>
            <a:pPr marL="0" indent="0">
              <a:buFontTx/>
              <a:buNone/>
            </a:pPr>
            <a:endParaRPr lang="en-GB" dirty="0"/>
          </a:p>
          <a:p>
            <a:pPr marL="171450" indent="-171450">
              <a:buFontTx/>
              <a:buChar char="-"/>
            </a:pPr>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4727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Explain the sense</a:t>
            </a:r>
            <a:endParaRPr lang="en-GB" dirty="0">
              <a:cs typeface="Calibri"/>
            </a:endParaRPr>
          </a:p>
          <a:p>
            <a:pPr marL="171450" indent="-171450">
              <a:buFontTx/>
              <a:buChar char="-"/>
            </a:pPr>
            <a:endParaRPr lang="en-GB" dirty="0"/>
          </a:p>
          <a:p>
            <a:pPr marL="0" indent="0">
              <a:buFontTx/>
              <a:buNone/>
            </a:pPr>
            <a:r>
              <a:rPr lang="en-GB" dirty="0"/>
              <a:t>Receptors</a:t>
            </a:r>
          </a:p>
          <a:p>
            <a:pPr marL="0" indent="0">
              <a:buFontTx/>
              <a:buNone/>
            </a:pPr>
            <a:endParaRPr lang="en-GB" dirty="0"/>
          </a:p>
          <a:p>
            <a:pPr marL="0" indent="0">
              <a:buFontTx/>
              <a:buNone/>
            </a:pPr>
            <a:endParaRPr lang="en-GB" dirty="0"/>
          </a:p>
          <a:p>
            <a:pPr marL="0" indent="0">
              <a:buFontTx/>
              <a:buNone/>
            </a:pPr>
            <a:endParaRPr lang="en-GB" dirty="0"/>
          </a:p>
          <a:p>
            <a:pPr marL="171450" indent="-171450">
              <a:buFontTx/>
              <a:buChar char="-"/>
            </a:pPr>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0887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Explain the sense</a:t>
            </a:r>
            <a:endParaRPr lang="en-GB" dirty="0">
              <a:cs typeface="Calibri"/>
            </a:endParaRPr>
          </a:p>
          <a:p>
            <a:pPr marL="171450" indent="-171450">
              <a:buFontTx/>
              <a:buChar char="-"/>
            </a:pPr>
            <a:endParaRPr lang="en-GB" dirty="0"/>
          </a:p>
          <a:p>
            <a:pPr marL="0" indent="0">
              <a:buFontTx/>
              <a:buNone/>
            </a:pPr>
            <a:r>
              <a:rPr lang="en-GB" dirty="0"/>
              <a:t>Receptors</a:t>
            </a:r>
          </a:p>
          <a:p>
            <a:pPr marL="0" indent="0">
              <a:buFontTx/>
              <a:buNone/>
            </a:pPr>
            <a:endParaRPr lang="en-GB" dirty="0"/>
          </a:p>
          <a:p>
            <a:pPr marL="0" indent="0">
              <a:buFontTx/>
              <a:buNone/>
            </a:pPr>
            <a:endParaRPr lang="en-GB" dirty="0"/>
          </a:p>
          <a:p>
            <a:pPr marL="0" indent="0">
              <a:buFontTx/>
              <a:buNone/>
            </a:pPr>
            <a:endParaRPr lang="en-GB" dirty="0"/>
          </a:p>
          <a:p>
            <a:pPr marL="171450" indent="-171450">
              <a:buFontTx/>
              <a:buChar char="-"/>
            </a:pPr>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2628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Explain the sense</a:t>
            </a:r>
            <a:endParaRPr lang="en-GB" dirty="0">
              <a:cs typeface="Calibri"/>
            </a:endParaRPr>
          </a:p>
          <a:p>
            <a:pPr marL="171450" indent="-171450">
              <a:buFontTx/>
              <a:buChar char="-"/>
            </a:pPr>
            <a:endParaRPr lang="en-GB" dirty="0"/>
          </a:p>
          <a:p>
            <a:pPr marL="0" indent="0">
              <a:buFontTx/>
              <a:buNone/>
            </a:pPr>
            <a:r>
              <a:rPr lang="en-GB" dirty="0"/>
              <a:t>Receptors</a:t>
            </a:r>
          </a:p>
          <a:p>
            <a:pPr marL="0" indent="0">
              <a:buFontTx/>
              <a:buNone/>
            </a:pPr>
            <a:endParaRPr lang="en-GB" dirty="0"/>
          </a:p>
          <a:p>
            <a:pPr marL="0" indent="0">
              <a:buFontTx/>
              <a:buNone/>
            </a:pPr>
            <a:endParaRPr lang="en-GB" dirty="0"/>
          </a:p>
          <a:p>
            <a:pPr marL="0" indent="0">
              <a:buFontTx/>
              <a:buNone/>
            </a:pPr>
            <a:endParaRPr lang="en-GB" dirty="0"/>
          </a:p>
          <a:p>
            <a:pPr marL="171450" indent="-171450">
              <a:buFontTx/>
              <a:buChar char="-"/>
            </a:pPr>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2940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AIMS</a:t>
            </a:r>
          </a:p>
          <a:p>
            <a:pPr marL="171450" indent="-171450">
              <a:buFontTx/>
              <a:buChar char="-"/>
            </a:pPr>
            <a:r>
              <a:rPr lang="en-GB" dirty="0"/>
              <a:t>Explain the tactile sense</a:t>
            </a:r>
          </a:p>
          <a:p>
            <a:pPr marL="171450" indent="-171450">
              <a:buFontTx/>
              <a:buChar char="-"/>
            </a:pPr>
            <a:endParaRPr lang="en-GB" dirty="0"/>
          </a:p>
          <a:p>
            <a:pPr marL="0" indent="0">
              <a:buFontTx/>
              <a:buNone/>
            </a:pPr>
            <a:r>
              <a:rPr lang="en-GB" dirty="0"/>
              <a:t>Receptors</a:t>
            </a:r>
          </a:p>
          <a:p>
            <a:pPr marL="0" indent="0">
              <a:buFontTx/>
              <a:buNone/>
            </a:pPr>
            <a:r>
              <a:rPr lang="en-GB" dirty="0"/>
              <a:t>They are found in our skin and mouth.</a:t>
            </a:r>
          </a:p>
          <a:p>
            <a:pPr marL="0" indent="0">
              <a:buFontTx/>
              <a:buNone/>
            </a:pPr>
            <a:r>
              <a:rPr lang="en-GB" dirty="0"/>
              <a:t>We have more receptors in our hands and mouths. Mouths come ‘on line’ first – this is why children mouth developmentally – learning about their environment.</a:t>
            </a:r>
          </a:p>
          <a:p>
            <a:pPr marL="0" indent="0">
              <a:buFontTx/>
              <a:buNone/>
            </a:pPr>
            <a:endParaRPr lang="en-GB" dirty="0"/>
          </a:p>
          <a:p>
            <a:pPr marL="0" indent="0">
              <a:buFontTx/>
              <a:buNone/>
            </a:pPr>
            <a:r>
              <a:rPr lang="en-GB" dirty="0"/>
              <a:t>Largest sensory system.</a:t>
            </a:r>
          </a:p>
          <a:p>
            <a:pPr marL="0" indent="0">
              <a:buFontTx/>
              <a:buNone/>
            </a:pPr>
            <a:r>
              <a:rPr lang="en-GB" dirty="0"/>
              <a:t>2 systems;</a:t>
            </a:r>
          </a:p>
          <a:p>
            <a:pPr marL="0" indent="0">
              <a:buFontTx/>
              <a:buNone/>
            </a:pPr>
            <a:r>
              <a:rPr lang="en-GB" dirty="0"/>
              <a:t>- Protective – tells us when we are in contact with something dangerous. Transmits pain, temperature.</a:t>
            </a:r>
          </a:p>
          <a:p>
            <a:pPr marL="0" indent="0">
              <a:buFontTx/>
              <a:buNone/>
            </a:pPr>
            <a:r>
              <a:rPr lang="en-GB" dirty="0"/>
              <a:t>- Discriminative – helps us determine where we are being touched, and what is touching us. Discriminate between textures, surfaces, shapes. </a:t>
            </a:r>
          </a:p>
          <a:p>
            <a:pPr marL="171450" indent="-171450">
              <a:buFontTx/>
              <a:buChar char="-"/>
            </a:pPr>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CC5CFB-E9A7-4CC2-BB3C-2A10F7A8D92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6908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8C1DA-BA21-4854-BD23-739AF5B08C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26BA99E-1DFD-43BA-883B-1B3FF37B2D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60C809E-7E05-4032-863B-3EEB5B0CB3D7}"/>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19AAC8B4-FA28-4E7D-AAE4-7C122ADF6A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D6BD98-B516-477D-9D47-6790854B37C7}"/>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4058100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57E8C-F425-4720-9830-80636CB2AC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C915221-1194-4018-B9B4-DB64536415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39D201-53DC-40A4-A2DD-4F8A4949EA11}"/>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6D6C2254-4844-40B7-A864-486CC2ED77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0D4D9F-0F9B-466F-8F03-4A352CD0B7C7}"/>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2664106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D2D40D-EC5B-4CE2-A3D6-AAA484D05A1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0A27323-E461-44D4-A8AE-139DAFAAA3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40AF59-C236-494F-8B5F-316FBC07BB87}"/>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6BAD5C00-8DCE-4446-A9C7-5D70442CC5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6FA4B2-4F79-4112-971A-81D86137DFF5}"/>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1968886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4C06A-AFBF-4312-99CD-18240BE241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A87143D-EABD-4EC7-8A7D-628D40C8D4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9C48811-7E2A-485A-8359-D53F03398BA7}"/>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BAF82656-725F-414D-847E-587FEBF3D82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314C74C-62E9-436A-BD01-4D0BC8902BB3}"/>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9706509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648F0-822A-48FD-BB22-50D2544A732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EFF36C-EB5A-403B-B37F-0661584DAC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6DECE1-CBD5-4EF9-A796-B4B4FB1AC960}"/>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FF0D2963-46A1-4F6B-8B04-83F2CB90A8A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FB57F75-820C-4C7F-89B1-D4E18DAC14C2}"/>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3775166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9CAEF-0963-46A1-A0D5-DD41B78127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D91E46-8F49-481D-9A74-584634E600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AB1659-45D1-472D-917B-EA97B111C8CE}"/>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6E14FFBA-7A49-4459-BFD8-F5FCED9C507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E7EA84C-396B-4EE0-9C3D-3ABBED6C20E6}"/>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2194645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92E5F-7863-47C5-97F5-8CC2FB34CA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4DBCE2-3C65-49FD-8B96-880B54748D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775DF82-CB7F-4BB0-A6B4-F004A56462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A2F5AE9-15E2-421B-B672-F31F90346D26}"/>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6" name="Footer Placeholder 5">
            <a:extLst>
              <a:ext uri="{FF2B5EF4-FFF2-40B4-BE49-F238E27FC236}">
                <a16:creationId xmlns:a16="http://schemas.microsoft.com/office/drawing/2014/main" id="{1E25CF49-AE65-43E2-9A47-4AE51E99CA2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D438120-F255-4078-BF3E-67EF10EAD8FF}"/>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42693535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E3005-5A89-4EE8-A89B-6633FBAA89A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1AFB42-3818-442A-8AF8-62C312B792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CB84646-8381-4FAB-8355-DD1F1DFFE4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E216DBC-1051-4274-AE01-FC60F3E169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4C29F0-9847-48A0-92AF-DFF339C2CE5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A386D7D-F7E4-4F0D-B9C3-D65DE13CE023}"/>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8" name="Footer Placeholder 7">
            <a:extLst>
              <a:ext uri="{FF2B5EF4-FFF2-40B4-BE49-F238E27FC236}">
                <a16:creationId xmlns:a16="http://schemas.microsoft.com/office/drawing/2014/main" id="{FB9AA631-AF7D-4AE7-BB6A-4E3ADB746BBC}"/>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2958C67E-95B1-4EFE-B8BC-3543E4623C0C}"/>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2485541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D1645-3481-49E8-8DED-78FEF70FDB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CC433AB-DBE0-441F-8540-215BBFCEEAD4}"/>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4" name="Footer Placeholder 3">
            <a:extLst>
              <a:ext uri="{FF2B5EF4-FFF2-40B4-BE49-F238E27FC236}">
                <a16:creationId xmlns:a16="http://schemas.microsoft.com/office/drawing/2014/main" id="{1DE9116A-3DD9-4461-9351-D43D6F83109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518DBC97-246A-47F7-B7A3-FF048066ED92}"/>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8263439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395485-856E-4DC8-B918-2215CFF88478}"/>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3" name="Footer Placeholder 2">
            <a:extLst>
              <a:ext uri="{FF2B5EF4-FFF2-40B4-BE49-F238E27FC236}">
                <a16:creationId xmlns:a16="http://schemas.microsoft.com/office/drawing/2014/main" id="{F74987E1-4309-43C1-A76A-0B3F97C53867}"/>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401FE7AD-5851-4812-AB27-68D44B325E2B}"/>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2267393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F1A7F-82A6-4AD6-9AB8-1AE766BF15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663C1F4-7E20-4F36-B99E-D7561F0330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06D96E-F9E5-492E-9802-41B55B2F52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95378A-EFF6-403C-B41F-D74848AE3B1C}"/>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6" name="Footer Placeholder 5">
            <a:extLst>
              <a:ext uri="{FF2B5EF4-FFF2-40B4-BE49-F238E27FC236}">
                <a16:creationId xmlns:a16="http://schemas.microsoft.com/office/drawing/2014/main" id="{20B9CDAA-AD93-44E7-9327-EF4A38B4A71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0BF9AC4-4684-4C35-94F0-21420FBBC43D}"/>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798713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E50AA-D6B0-4CBD-9984-B78F6E44462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3AA71B-3F8C-48C9-8669-A048DA7EF98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93D60B-129F-40DF-9739-5DF5CBE74270}"/>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8CB0687C-B696-42B2-A720-6B2AB369F4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881536-C8B2-41FD-A25D-75E1E4933017}"/>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40404745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083D9-14F3-438A-993A-C40EE64861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E61F058-5BC6-45D2-A550-D16EBBCE8B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42F03BE7-9448-466C-A7A1-02D8EE7C7E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E574D8-A00B-471B-BC2E-D26ABA6E65B5}"/>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6" name="Footer Placeholder 5">
            <a:extLst>
              <a:ext uri="{FF2B5EF4-FFF2-40B4-BE49-F238E27FC236}">
                <a16:creationId xmlns:a16="http://schemas.microsoft.com/office/drawing/2014/main" id="{A8743E3A-7F4D-480A-B23F-E9084E64099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542C9B94-064F-4E7E-9325-A137395E5AA8}"/>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5719779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7E511-AB85-4033-99E3-DE35E9B0E23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17D2439-2F1F-4985-BBF4-4594F6D1DD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E5381B-89D0-42DE-93BD-F213C77015E8}"/>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37C8ADBC-C1FC-4623-B3D7-BE1E3E40C40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BCF219D-7551-4C79-A9A2-F67EE04CEC2E}"/>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4544281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21D51B-58AD-40C3-A628-9768B905193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82AC8C6-B3A1-4D38-8AF0-5C5AEE4472B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4E3737-BD34-415B-A7AB-7A9C04E85456}"/>
              </a:ext>
            </a:extLst>
          </p:cNvPr>
          <p:cNvSpPr>
            <a:spLocks noGrp="1"/>
          </p:cNvSpPr>
          <p:nvPr>
            <p:ph type="dt" sz="half" idx="10"/>
          </p:nvPr>
        </p:nvSpPr>
        <p:spPr/>
        <p:txBody>
          <a:body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C93A2A34-02E8-4E58-8FDD-FCE0C12888E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FE92B28-9966-4DE0-9E3A-3B6949A51C9B}"/>
              </a:ext>
            </a:extLst>
          </p:cNvPr>
          <p:cNvSpPr>
            <a:spLocks noGrp="1"/>
          </p:cNvSpPr>
          <p:nvPr>
            <p:ph type="sldNum" sz="quarter" idx="12"/>
          </p:nvPr>
        </p:nvSpPr>
        <p:spPr/>
        <p:txBody>
          <a:bodyPr/>
          <a:lstStyle/>
          <a:p>
            <a:fld id="{4CD62190-9B9D-447C-9DE2-671911DAA5DE}" type="slidenum">
              <a:rPr lang="en-GB" smtClean="0"/>
              <a:t>‹#›</a:t>
            </a:fld>
            <a:endParaRPr lang="en-GB" dirty="0"/>
          </a:p>
        </p:txBody>
      </p:sp>
    </p:spTree>
    <p:extLst>
      <p:ext uri="{BB962C8B-B14F-4D97-AF65-F5344CB8AC3E}">
        <p14:creationId xmlns:p14="http://schemas.microsoft.com/office/powerpoint/2010/main" val="12552625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538831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CDBEC-88C7-4344-A6B6-6C095592C0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8B63985-B2A7-43F6-9606-514A9C55D0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C32095C-6F1E-40AC-899E-F4A0A573931E}"/>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DDD3622C-B41A-4D94-8E3B-0A007BE1E9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8CAE06D-FD41-4CB9-88E5-538F5A3F7FC9}"/>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3566217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12DAB-22E0-4391-BAB7-3CC3F8F7195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11B5011-6CD2-4C42-8C6E-A844D5123F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EE2FAC9-1873-4740-B442-70E4E1920E6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481556B-5CCD-40F3-8A3E-06D9AE9B3951}"/>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6" name="Footer Placeholder 5">
            <a:extLst>
              <a:ext uri="{FF2B5EF4-FFF2-40B4-BE49-F238E27FC236}">
                <a16:creationId xmlns:a16="http://schemas.microsoft.com/office/drawing/2014/main" id="{A0AC9887-BA7D-4C3F-9F78-69B73C1F4C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EBD8854-7A12-49AC-83A9-A5D8CFA017DD}"/>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2736139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AF2FB-8422-4B80-AC45-C7B7126EB3D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992C39F-30F8-4351-B1C5-456DF8F183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EC667F-E3ED-464B-8ACB-86F05DD9F09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16FE137-A8E8-4E9F-B116-A4C0D6CDE7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7A840E-4E65-4602-A310-09C58E71E8B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9CFB92F-266B-4C26-8311-2D2C1D9C8EE0}"/>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8" name="Footer Placeholder 7">
            <a:extLst>
              <a:ext uri="{FF2B5EF4-FFF2-40B4-BE49-F238E27FC236}">
                <a16:creationId xmlns:a16="http://schemas.microsoft.com/office/drawing/2014/main" id="{F821C2D4-5CC9-4ED6-BCFF-BF5F2CC2809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C1C8A6A-FF1A-4C9B-9DD8-EC32E24FED96}"/>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786329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6CED9-811B-4FBB-8BB5-02D9D303745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E17CB3C-1E8D-41B8-A0FA-33D7BD2B1D98}"/>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4" name="Footer Placeholder 3">
            <a:extLst>
              <a:ext uri="{FF2B5EF4-FFF2-40B4-BE49-F238E27FC236}">
                <a16:creationId xmlns:a16="http://schemas.microsoft.com/office/drawing/2014/main" id="{BE5D156A-8691-4292-A1C9-4E184CC5804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F8A2CC4-58C9-4E42-AB10-44E1FE9FE1D0}"/>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155045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11F8DA-7BCA-45F7-8634-C0AF6B9074FD}"/>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3" name="Footer Placeholder 2">
            <a:extLst>
              <a:ext uri="{FF2B5EF4-FFF2-40B4-BE49-F238E27FC236}">
                <a16:creationId xmlns:a16="http://schemas.microsoft.com/office/drawing/2014/main" id="{26DDFB87-E6A0-4889-98EE-6C2AA5EB402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057B9E9-D446-4208-A6E7-A730AB26C62D}"/>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1371778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562D4-2E8A-4A5D-AA8A-9102103507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01D02DD-734C-417D-9BAF-AB61118A94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5589D9A-ACA6-42C2-942E-4D24CD0419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B8895C-5EC9-4E23-82C4-0E2A90D4A5AD}"/>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6" name="Footer Placeholder 5">
            <a:extLst>
              <a:ext uri="{FF2B5EF4-FFF2-40B4-BE49-F238E27FC236}">
                <a16:creationId xmlns:a16="http://schemas.microsoft.com/office/drawing/2014/main" id="{A38EEEC5-3ADB-467A-8FFA-C4A1F854F2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E857F24-3FFF-471A-A9F0-19B32F1420E3}"/>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432709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C4BD7-9447-4ADB-AA10-AEC99BB0C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EDC9AC6-A120-4F67-969C-C1B7C6CD1B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52EF425-3353-4958-A890-9E36E961E6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3BE584-04E3-45DD-B235-54DBDCB26256}"/>
              </a:ext>
            </a:extLst>
          </p:cNvPr>
          <p:cNvSpPr>
            <a:spLocks noGrp="1"/>
          </p:cNvSpPr>
          <p:nvPr>
            <p:ph type="dt" sz="half" idx="10"/>
          </p:nvPr>
        </p:nvSpPr>
        <p:spPr/>
        <p:txBody>
          <a:bodyPr/>
          <a:lstStyle/>
          <a:p>
            <a:fld id="{F3E4207F-B28E-43AF-A550-282966B071ED}" type="datetimeFigureOut">
              <a:rPr lang="en-GB" smtClean="0"/>
              <a:t>15/03/2023</a:t>
            </a:fld>
            <a:endParaRPr lang="en-GB"/>
          </a:p>
        </p:txBody>
      </p:sp>
      <p:sp>
        <p:nvSpPr>
          <p:cNvPr id="6" name="Footer Placeholder 5">
            <a:extLst>
              <a:ext uri="{FF2B5EF4-FFF2-40B4-BE49-F238E27FC236}">
                <a16:creationId xmlns:a16="http://schemas.microsoft.com/office/drawing/2014/main" id="{DAA35B53-F8A2-42D3-9A5B-A2264D3482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EDC6AD-F061-4207-A9FA-B81822083D83}"/>
              </a:ext>
            </a:extLst>
          </p:cNvPr>
          <p:cNvSpPr>
            <a:spLocks noGrp="1"/>
          </p:cNvSpPr>
          <p:nvPr>
            <p:ph type="sldNum" sz="quarter" idx="12"/>
          </p:nvPr>
        </p:nvSpPr>
        <p:spPr/>
        <p:txBody>
          <a:bodyPr/>
          <a:lstStyle/>
          <a:p>
            <a:fld id="{873A3C8D-3749-4F0E-A038-30E7CB1C8267}" type="slidenum">
              <a:rPr lang="en-GB" smtClean="0"/>
              <a:t>‹#›</a:t>
            </a:fld>
            <a:endParaRPr lang="en-GB"/>
          </a:p>
        </p:txBody>
      </p:sp>
    </p:spTree>
    <p:extLst>
      <p:ext uri="{BB962C8B-B14F-4D97-AF65-F5344CB8AC3E}">
        <p14:creationId xmlns:p14="http://schemas.microsoft.com/office/powerpoint/2010/main" val="3220097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72A001-204E-4515-9CF1-CFDACE7910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3C78695-1A46-4164-8A3F-8204C1FCCF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2EC635-AAF5-4448-90A6-35B5D3E696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E4207F-B28E-43AF-A550-282966B071ED}" type="datetimeFigureOut">
              <a:rPr lang="en-GB" smtClean="0"/>
              <a:t>15/03/2023</a:t>
            </a:fld>
            <a:endParaRPr lang="en-GB"/>
          </a:p>
        </p:txBody>
      </p:sp>
      <p:sp>
        <p:nvSpPr>
          <p:cNvPr id="5" name="Footer Placeholder 4">
            <a:extLst>
              <a:ext uri="{FF2B5EF4-FFF2-40B4-BE49-F238E27FC236}">
                <a16:creationId xmlns:a16="http://schemas.microsoft.com/office/drawing/2014/main" id="{EC6C2505-3EBB-4784-8E84-B17C2F4AA7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88530EA-33FC-4A28-9C82-F338C408C6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3A3C8D-3749-4F0E-A038-30E7CB1C8267}" type="slidenum">
              <a:rPr lang="en-GB" smtClean="0"/>
              <a:t>‹#›</a:t>
            </a:fld>
            <a:endParaRPr lang="en-GB"/>
          </a:p>
        </p:txBody>
      </p:sp>
    </p:spTree>
    <p:extLst>
      <p:ext uri="{BB962C8B-B14F-4D97-AF65-F5344CB8AC3E}">
        <p14:creationId xmlns:p14="http://schemas.microsoft.com/office/powerpoint/2010/main" val="1855446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675301-9893-43E1-9560-95AF162542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A3792A5-A90F-4426-9368-4F5B419368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012901-1558-4B5C-BB2F-E1F1852FF6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0D703D-96BC-4F92-9F80-9CB1F06B98C8}" type="datetimeFigureOut">
              <a:rPr lang="en-GB" smtClean="0"/>
              <a:t>15/03/2023</a:t>
            </a:fld>
            <a:endParaRPr lang="en-GB" dirty="0"/>
          </a:p>
        </p:txBody>
      </p:sp>
      <p:sp>
        <p:nvSpPr>
          <p:cNvPr id="5" name="Footer Placeholder 4">
            <a:extLst>
              <a:ext uri="{FF2B5EF4-FFF2-40B4-BE49-F238E27FC236}">
                <a16:creationId xmlns:a16="http://schemas.microsoft.com/office/drawing/2014/main" id="{B9578E9D-B6B5-4E1C-A963-45ACDCFC37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955060D1-AB38-452F-8525-D24088D10A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62190-9B9D-447C-9DE2-671911DAA5DE}" type="slidenum">
              <a:rPr lang="en-GB" smtClean="0"/>
              <a:t>‹#›</a:t>
            </a:fld>
            <a:endParaRPr lang="en-GB" dirty="0"/>
          </a:p>
        </p:txBody>
      </p:sp>
    </p:spTree>
    <p:extLst>
      <p:ext uri="{BB962C8B-B14F-4D97-AF65-F5344CB8AC3E}">
        <p14:creationId xmlns:p14="http://schemas.microsoft.com/office/powerpoint/2010/main" val="33899876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s://www.google.com/url?sa=i&amp;url=http://www.wales.nhs.uk/sitesplus/866/home&amp;psig=AOvVaw28vVxM9QEG-63JvP6cMNhx&amp;ust=1584100719450000&amp;source=images&amp;cd=vfe&amp;ved=0CAIQjRxqFwoTCMCQlZfxlOgCFQAAAAAdAAAAABAK"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hyperlink" Target="https://www.youtube.com/watch?v=KDlfxY3_Pyk" TargetMode="External"/><Relationship Id="rId3" Type="http://schemas.openxmlformats.org/officeDocument/2006/relationships/notesSlide" Target="../notesSlides/notesSlide10.xml"/><Relationship Id="rId7"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KDlfxY3_Pyk?feature=oembed" TargetMode="External"/><Relationship Id="rId6" Type="http://schemas.openxmlformats.org/officeDocument/2006/relationships/hyperlink" Target="http://www.publicdomainfiles.com/show_file.php?id=13942950619491" TargetMode="External"/><Relationship Id="rId5" Type="http://schemas.openxmlformats.org/officeDocument/2006/relationships/image" Target="../media/image12.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hyperlink" Target="https://www.youtube.com/watch?v=Oquc160D1dw" TargetMode="External"/><Relationship Id="rId2" Type="http://schemas.openxmlformats.org/officeDocument/2006/relationships/slideLayout" Target="../slideLayouts/slideLayout2.xml"/><Relationship Id="rId1" Type="http://schemas.openxmlformats.org/officeDocument/2006/relationships/video" Target="https://www.youtube.com/embed/Oquc160D1dw?feature=oembed" TargetMode="Externa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hyperlink" Target="https://www.youtube.com/watch?v=ueDQjhJDqIg" TargetMode="External"/><Relationship Id="rId2" Type="http://schemas.openxmlformats.org/officeDocument/2006/relationships/slideLayout" Target="../slideLayouts/slideLayout2.xml"/><Relationship Id="rId1" Type="http://schemas.openxmlformats.org/officeDocument/2006/relationships/video" Target="https://www.youtube.com/embed/ueDQjhJDqIg?feature=oembed" TargetMode="Externa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3.xml"/><Relationship Id="rId6" Type="http://schemas.openxmlformats.org/officeDocument/2006/relationships/hyperlink" Target="https://youtu.be/ueDQjhJDqIg" TargetMode="External"/><Relationship Id="rId5" Type="http://schemas.openxmlformats.org/officeDocument/2006/relationships/hyperlink" Target="https://youtu.be/Oquc160D1dw" TargetMode="External"/><Relationship Id="rId4" Type="http://schemas.openxmlformats.org/officeDocument/2006/relationships/hyperlink" Target="https://youtu.be/trEVtjr6LLw"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publicdomainfiles.com/show_file.php?id=13942950619491" TargetMode="Externa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DEE5C6BA-FE2A-4C38-8D88-E70C06E54F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08905" y="3726"/>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3" name="Picture 72">
            <a:extLst>
              <a:ext uri="{FF2B5EF4-FFF2-40B4-BE49-F238E27FC236}">
                <a16:creationId xmlns:a16="http://schemas.microsoft.com/office/drawing/2014/main" id="{53E66F28-0926-4CFB-BDAB-646CAB184CB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itle 1"/>
          <p:cNvSpPr>
            <a:spLocks noGrp="1"/>
          </p:cNvSpPr>
          <p:nvPr>
            <p:ph type="ctrTitle"/>
          </p:nvPr>
        </p:nvSpPr>
        <p:spPr>
          <a:xfrm>
            <a:off x="804672" y="1468126"/>
            <a:ext cx="5688426" cy="1454051"/>
          </a:xfrm>
        </p:spPr>
        <p:txBody>
          <a:bodyPr vert="horz" lIns="91440" tIns="45720" rIns="91440" bIns="45720" rtlCol="0" anchor="ctr">
            <a:noAutofit/>
          </a:bodyPr>
          <a:lstStyle/>
          <a:p>
            <a:pPr algn="l"/>
            <a:r>
              <a:rPr lang="en-US" sz="5400" b="1" kern="1200" dirty="0">
                <a:solidFill>
                  <a:schemeClr val="tx2"/>
                </a:solidFill>
                <a:latin typeface="+mj-lt"/>
                <a:ea typeface="+mj-ea"/>
                <a:cs typeface="+mj-cs"/>
              </a:rPr>
              <a:t>Our senses</a:t>
            </a:r>
          </a:p>
        </p:txBody>
      </p:sp>
      <p:sp>
        <p:nvSpPr>
          <p:cNvPr id="75" name="Freeform 60">
            <a:extLst>
              <a:ext uri="{FF2B5EF4-FFF2-40B4-BE49-F238E27FC236}">
                <a16:creationId xmlns:a16="http://schemas.microsoft.com/office/drawing/2014/main" id="{DE9FA85F-F0FB-4952-A05F-04CC67B18E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3099" y="1"/>
            <a:ext cx="3960192" cy="2251543"/>
          </a:xfrm>
          <a:custGeom>
            <a:avLst/>
            <a:gdLst>
              <a:gd name="connsiteX0" fmla="*/ 20753 w 3960192"/>
              <a:gd name="connsiteY0" fmla="*/ 0 h 2251543"/>
              <a:gd name="connsiteX1" fmla="*/ 3939439 w 3960192"/>
              <a:gd name="connsiteY1" fmla="*/ 0 h 2251543"/>
              <a:gd name="connsiteX2" fmla="*/ 3949969 w 3960192"/>
              <a:gd name="connsiteY2" fmla="*/ 68994 h 2251543"/>
              <a:gd name="connsiteX3" fmla="*/ 3960192 w 3960192"/>
              <a:gd name="connsiteY3" fmla="*/ 271447 h 2251543"/>
              <a:gd name="connsiteX4" fmla="*/ 1980096 w 3960192"/>
              <a:gd name="connsiteY4" fmla="*/ 2251543 h 2251543"/>
              <a:gd name="connsiteX5" fmla="*/ 0 w 3960192"/>
              <a:gd name="connsiteY5" fmla="*/ 271447 h 2251543"/>
              <a:gd name="connsiteX6" fmla="*/ 10223 w 3960192"/>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2" h="2251543">
                <a:moveTo>
                  <a:pt x="20753" y="0"/>
                </a:moveTo>
                <a:lnTo>
                  <a:pt x="3939439" y="0"/>
                </a:lnTo>
                <a:lnTo>
                  <a:pt x="3949969" y="68994"/>
                </a:lnTo>
                <a:cubicBezTo>
                  <a:pt x="3956729" y="135559"/>
                  <a:pt x="3960192" y="203099"/>
                  <a:pt x="3960192" y="271447"/>
                </a:cubicBezTo>
                <a:cubicBezTo>
                  <a:pt x="3960192" y="1365024"/>
                  <a:pt x="3073673" y="2251543"/>
                  <a:pt x="1980096" y="2251543"/>
                </a:cubicBezTo>
                <a:cubicBezTo>
                  <a:pt x="886519" y="2251543"/>
                  <a:pt x="0" y="1365024"/>
                  <a:pt x="0" y="271447"/>
                </a:cubicBezTo>
                <a:cubicBezTo>
                  <a:pt x="0" y="203099"/>
                  <a:pt x="3463" y="135559"/>
                  <a:pt x="10223"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Subtitle 2"/>
          <p:cNvSpPr>
            <a:spLocks noGrp="1"/>
          </p:cNvSpPr>
          <p:nvPr>
            <p:ph type="subTitle" idx="1"/>
          </p:nvPr>
        </p:nvSpPr>
        <p:spPr>
          <a:xfrm>
            <a:off x="773434" y="4556920"/>
            <a:ext cx="6144201" cy="2297354"/>
          </a:xfrm>
        </p:spPr>
        <p:txBody>
          <a:bodyPr vert="horz" lIns="91440" tIns="45720" rIns="91440" bIns="45720" rtlCol="0" anchor="ctr">
            <a:normAutofit/>
          </a:bodyPr>
          <a:lstStyle/>
          <a:p>
            <a:pPr algn="l"/>
            <a:endParaRPr lang="en-US" sz="2800" dirty="0">
              <a:solidFill>
                <a:schemeClr val="tx2"/>
              </a:solidFill>
            </a:endParaRPr>
          </a:p>
          <a:p>
            <a:pPr algn="l"/>
            <a:endParaRPr lang="en-US" sz="2800" dirty="0">
              <a:solidFill>
                <a:schemeClr val="tx2"/>
              </a:solidFill>
            </a:endParaRPr>
          </a:p>
          <a:p>
            <a:pPr algn="l"/>
            <a:r>
              <a:rPr lang="en-US" sz="2800" dirty="0">
                <a:solidFill>
                  <a:schemeClr val="tx2"/>
                </a:solidFill>
              </a:rPr>
              <a:t>Children’s Occupational Therapy Service</a:t>
            </a:r>
          </a:p>
          <a:p>
            <a:pPr algn="l"/>
            <a:r>
              <a:rPr lang="en-US" sz="2800" dirty="0">
                <a:solidFill>
                  <a:schemeClr val="tx2"/>
                </a:solidFill>
              </a:rPr>
              <a:t>Aneurin Bevan University Health Board</a:t>
            </a:r>
          </a:p>
          <a:p>
            <a:pPr indent="-228600" algn="l">
              <a:buFont typeface="Arial" panose="020B0604020202020204" pitchFamily="34" charset="0"/>
              <a:buChar char="•"/>
            </a:pPr>
            <a:endParaRPr lang="en-US" sz="2000" dirty="0">
              <a:solidFill>
                <a:srgbClr val="000000"/>
              </a:solidFill>
            </a:endParaRPr>
          </a:p>
          <a:p>
            <a:pPr indent="-228600" algn="l">
              <a:buFont typeface="Arial" panose="020B0604020202020204" pitchFamily="34" charset="0"/>
              <a:buChar char="•"/>
            </a:pPr>
            <a:endParaRPr lang="en-US" sz="2000" dirty="0">
              <a:solidFill>
                <a:srgbClr val="000000"/>
              </a:solidFill>
            </a:endParaRPr>
          </a:p>
          <a:p>
            <a:pPr indent="-228600" algn="l">
              <a:buFont typeface="Arial" panose="020B0604020202020204" pitchFamily="34" charset="0"/>
              <a:buChar char="•"/>
            </a:pPr>
            <a:endParaRPr lang="en-US" sz="2000" dirty="0">
              <a:solidFill>
                <a:srgbClr val="000000"/>
              </a:solidFill>
            </a:endParaRPr>
          </a:p>
        </p:txBody>
      </p:sp>
      <p:sp>
        <p:nvSpPr>
          <p:cNvPr id="77" name="Freeform 68">
            <a:extLst>
              <a:ext uri="{FF2B5EF4-FFF2-40B4-BE49-F238E27FC236}">
                <a16:creationId xmlns:a16="http://schemas.microsoft.com/office/drawing/2014/main" id="{FEBD362A-CC27-47D9-8FC3-A5E91BA07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5296" y="2922177"/>
            <a:ext cx="4956705" cy="3945299"/>
          </a:xfrm>
          <a:custGeom>
            <a:avLst/>
            <a:gdLst>
              <a:gd name="connsiteX0" fmla="*/ 2718646 w 4956705"/>
              <a:gd name="connsiteY0" fmla="*/ 0 h 3945299"/>
              <a:gd name="connsiteX1" fmla="*/ 4816486 w 4956705"/>
              <a:gd name="connsiteY1" fmla="*/ 989335 h 3945299"/>
              <a:gd name="connsiteX2" fmla="*/ 4956705 w 4956705"/>
              <a:gd name="connsiteY2" fmla="*/ 1176848 h 3945299"/>
              <a:gd name="connsiteX3" fmla="*/ 4956705 w 4956705"/>
              <a:gd name="connsiteY3" fmla="*/ 3945299 h 3945299"/>
              <a:gd name="connsiteX4" fmla="*/ 294783 w 4956705"/>
              <a:gd name="connsiteY4" fmla="*/ 3945299 h 3945299"/>
              <a:gd name="connsiteX5" fmla="*/ 213645 w 4956705"/>
              <a:gd name="connsiteY5" fmla="*/ 3776866 h 3945299"/>
              <a:gd name="connsiteX6" fmla="*/ 0 w 4956705"/>
              <a:gd name="connsiteY6" fmla="*/ 2718646 h 3945299"/>
              <a:gd name="connsiteX7" fmla="*/ 2718646 w 4956705"/>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705" h="3945299">
                <a:moveTo>
                  <a:pt x="2718646" y="0"/>
                </a:moveTo>
                <a:cubicBezTo>
                  <a:pt x="3563221" y="0"/>
                  <a:pt x="4317846" y="385123"/>
                  <a:pt x="4816486" y="989335"/>
                </a:cubicBezTo>
                <a:lnTo>
                  <a:pt x="4956705" y="1176848"/>
                </a:lnTo>
                <a:lnTo>
                  <a:pt x="4956705" y="3945299"/>
                </a:lnTo>
                <a:lnTo>
                  <a:pt x="294783" y="3945299"/>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p:cNvPicPr>
            <a:picLocks noChangeAspect="1"/>
          </p:cNvPicPr>
          <p:nvPr/>
        </p:nvPicPr>
        <p:blipFill rotWithShape="1">
          <a:blip r:embed="rId4">
            <a:alphaModFix/>
          </a:blip>
          <a:srcRect l="36463" r="43574"/>
          <a:stretch/>
        </p:blipFill>
        <p:spPr>
          <a:xfrm>
            <a:off x="7457440" y="3132057"/>
            <a:ext cx="4734560" cy="3735418"/>
          </a:xfrm>
          <a:custGeom>
            <a:avLst/>
            <a:gdLst/>
            <a:ahLst/>
            <a:cxnLst/>
            <a:rect l="l" t="t" r="r" b="b"/>
            <a:pathLst>
              <a:path w="4792674" h="3781268">
                <a:moveTo>
                  <a:pt x="2554615" y="0"/>
                </a:moveTo>
                <a:cubicBezTo>
                  <a:pt x="3436412" y="0"/>
                  <a:pt x="4213859" y="446774"/>
                  <a:pt x="4672942" y="1126306"/>
                </a:cubicBezTo>
                <a:lnTo>
                  <a:pt x="4792674" y="1323391"/>
                </a:lnTo>
                <a:lnTo>
                  <a:pt x="4792674" y="3781268"/>
                </a:lnTo>
                <a:lnTo>
                  <a:pt x="313779" y="3781268"/>
                </a:lnTo>
                <a:lnTo>
                  <a:pt x="308328" y="3772297"/>
                </a:lnTo>
                <a:cubicBezTo>
                  <a:pt x="111694" y="3410325"/>
                  <a:pt x="0" y="2995514"/>
                  <a:pt x="0" y="2554615"/>
                </a:cubicBezTo>
                <a:cubicBezTo>
                  <a:pt x="0" y="1143740"/>
                  <a:pt x="1143740" y="0"/>
                  <a:pt x="2554615" y="0"/>
                </a:cubicBezTo>
                <a:close/>
              </a:path>
            </a:pathLst>
          </a:custGeom>
          <a:effectLst>
            <a:softEdge rad="0"/>
          </a:effectLst>
        </p:spPr>
      </p:pic>
      <p:pic>
        <p:nvPicPr>
          <p:cNvPr id="10" name="Picture 2" descr="Image result for aneurin bevan logo">
            <a:hlinkClick r:id="rId5"/>
            <a:extLst>
              <a:ext uri="{FF2B5EF4-FFF2-40B4-BE49-F238E27FC236}">
                <a16:creationId xmlns:a16="http://schemas.microsoft.com/office/drawing/2014/main" id="{59E30980-3164-489E-8014-72D19A350A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2197" y="-5750"/>
            <a:ext cx="2581996" cy="1680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094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Tactile (touch)</a:t>
            </a: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10</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10" name="Content Placeholder 9" descr="A picture containing drawing&#10;&#10;Description automatically generated">
            <a:extLst>
              <a:ext uri="{FF2B5EF4-FFF2-40B4-BE49-F238E27FC236}">
                <a16:creationId xmlns:a16="http://schemas.microsoft.com/office/drawing/2014/main" id="{617E44EE-6A7C-45E7-9615-6F29F6BD4581}"/>
              </a:ext>
            </a:extLst>
          </p:cNvPr>
          <p:cNvPicPr>
            <a:picLocks noGrp="1" noChangeAspect="1"/>
          </p:cNvPicPr>
          <p:nvPr>
            <p:ph idx="1"/>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451703" y="716152"/>
            <a:ext cx="899611" cy="1546618"/>
          </a:xfrm>
          <a:prstGeom prst="rect">
            <a:avLst/>
          </a:prstGeom>
          <a:ln w="76200">
            <a:solidFill>
              <a:srgbClr val="FF33CC"/>
            </a:solidFill>
          </a:ln>
          <a:effectLst>
            <a:glow rad="101600">
              <a:srgbClr val="FF33CC">
                <a:alpha val="60000"/>
              </a:srgbClr>
            </a:glow>
          </a:effectLst>
        </p:spPr>
      </p:pic>
      <p:pic>
        <p:nvPicPr>
          <p:cNvPr id="3" name="Online Media 2" title="SENSORY MINIS - TOUCH">
            <a:hlinkClick r:id="" action="ppaction://media"/>
            <a:extLst>
              <a:ext uri="{FF2B5EF4-FFF2-40B4-BE49-F238E27FC236}">
                <a16:creationId xmlns:a16="http://schemas.microsoft.com/office/drawing/2014/main" id="{CF88839A-F248-4728-A152-E42A9310986A}"/>
              </a:ext>
            </a:extLst>
          </p:cNvPr>
          <p:cNvPicPr>
            <a:picLocks noRot="1" noChangeAspect="1"/>
          </p:cNvPicPr>
          <p:nvPr>
            <a:videoFile r:link="rId1"/>
          </p:nvPr>
        </p:nvPicPr>
        <p:blipFill>
          <a:blip r:embed="rId7"/>
          <a:stretch>
            <a:fillRect/>
          </a:stretch>
        </p:blipFill>
        <p:spPr>
          <a:xfrm>
            <a:off x="1635960" y="2545284"/>
            <a:ext cx="7363391" cy="4160316"/>
          </a:xfrm>
          <a:prstGeom prst="rect">
            <a:avLst/>
          </a:prstGeom>
        </p:spPr>
      </p:pic>
      <p:sp>
        <p:nvSpPr>
          <p:cNvPr id="12" name="TextBox 11">
            <a:extLst>
              <a:ext uri="{FF2B5EF4-FFF2-40B4-BE49-F238E27FC236}">
                <a16:creationId xmlns:a16="http://schemas.microsoft.com/office/drawing/2014/main" id="{7D58A4C9-0F69-4FD7-8D7A-36662EB66206}"/>
              </a:ext>
            </a:extLst>
          </p:cNvPr>
          <p:cNvSpPr txBox="1"/>
          <p:nvPr/>
        </p:nvSpPr>
        <p:spPr>
          <a:xfrm>
            <a:off x="10356551" y="3952446"/>
            <a:ext cx="1509485"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Sue Allen and Anthea Thornton, sensory mini’s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8"/>
              </a:rPr>
              <a:t>SENSORY MINIS - TOUCH - YouTube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1776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Proprioception (body awareness)</a:t>
            </a: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11</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6" name="Content Placeholder 5">
            <a:extLst>
              <a:ext uri="{FF2B5EF4-FFF2-40B4-BE49-F238E27FC236}">
                <a16:creationId xmlns:a16="http://schemas.microsoft.com/office/drawing/2014/main" id="{2CE65C65-D5FE-4FBC-8C2E-EB591AC9296C}"/>
              </a:ext>
            </a:extLst>
          </p:cNvPr>
          <p:cNvPicPr>
            <a:picLocks noGrp="1" noChangeAspect="1"/>
          </p:cNvPicPr>
          <p:nvPr>
            <p:ph idx="1"/>
          </p:nvPr>
        </p:nvPicPr>
        <p:blipFill>
          <a:blip r:embed="rId4"/>
          <a:stretch>
            <a:fillRect/>
          </a:stretch>
        </p:blipFill>
        <p:spPr>
          <a:xfrm>
            <a:off x="3516775" y="2940731"/>
            <a:ext cx="4576347" cy="3547127"/>
          </a:xfrm>
          <a:prstGeom prst="rect">
            <a:avLst/>
          </a:prstGeom>
        </p:spPr>
      </p:pic>
      <p:sp>
        <p:nvSpPr>
          <p:cNvPr id="7" name="TextBox 6">
            <a:extLst>
              <a:ext uri="{FF2B5EF4-FFF2-40B4-BE49-F238E27FC236}">
                <a16:creationId xmlns:a16="http://schemas.microsoft.com/office/drawing/2014/main" id="{D1AD0841-18D1-4A38-9391-EAAF0413DFF0}"/>
              </a:ext>
            </a:extLst>
          </p:cNvPr>
          <p:cNvSpPr txBox="1"/>
          <p:nvPr/>
        </p:nvSpPr>
        <p:spPr>
          <a:xfrm>
            <a:off x="450937" y="3092450"/>
            <a:ext cx="2918796" cy="92333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Receptors – muscle fibres, tendons and ligaments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8234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Proprioception (body awareness)</a:t>
            </a: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12</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6" name="Content Placeholder 5">
            <a:extLst>
              <a:ext uri="{FF2B5EF4-FFF2-40B4-BE49-F238E27FC236}">
                <a16:creationId xmlns:a16="http://schemas.microsoft.com/office/drawing/2014/main" id="{2CE65C65-D5FE-4FBC-8C2E-EB591AC9296C}"/>
              </a:ext>
            </a:extLst>
          </p:cNvPr>
          <p:cNvPicPr>
            <a:picLocks noGrp="1" noChangeAspect="1"/>
          </p:cNvPicPr>
          <p:nvPr>
            <p:ph idx="1"/>
          </p:nvPr>
        </p:nvPicPr>
        <p:blipFill>
          <a:blip r:embed="rId5"/>
          <a:stretch>
            <a:fillRect/>
          </a:stretch>
        </p:blipFill>
        <p:spPr>
          <a:xfrm>
            <a:off x="947746" y="826680"/>
            <a:ext cx="1766425" cy="1369156"/>
          </a:xfrm>
          <a:prstGeom prst="rect">
            <a:avLst/>
          </a:prstGeom>
        </p:spPr>
      </p:pic>
      <p:pic>
        <p:nvPicPr>
          <p:cNvPr id="3" name="Online Media 2" title="SENSORY MINIS - PROPRIOCEPTION">
            <a:hlinkClick r:id="" action="ppaction://media"/>
            <a:extLst>
              <a:ext uri="{FF2B5EF4-FFF2-40B4-BE49-F238E27FC236}">
                <a16:creationId xmlns:a16="http://schemas.microsoft.com/office/drawing/2014/main" id="{3D0A6CE8-AD13-480C-886E-D944C9D1C405}"/>
              </a:ext>
            </a:extLst>
          </p:cNvPr>
          <p:cNvPicPr>
            <a:picLocks noRot="1" noChangeAspect="1"/>
          </p:cNvPicPr>
          <p:nvPr>
            <a:videoFile r:link="rId1"/>
          </p:nvPr>
        </p:nvPicPr>
        <p:blipFill>
          <a:blip r:embed="rId6"/>
          <a:stretch>
            <a:fillRect/>
          </a:stretch>
        </p:blipFill>
        <p:spPr>
          <a:xfrm>
            <a:off x="2257594" y="2366828"/>
            <a:ext cx="7676508" cy="4337227"/>
          </a:xfrm>
          <a:prstGeom prst="rect">
            <a:avLst/>
          </a:prstGeom>
        </p:spPr>
      </p:pic>
      <p:sp>
        <p:nvSpPr>
          <p:cNvPr id="5" name="TextBox 4">
            <a:extLst>
              <a:ext uri="{FF2B5EF4-FFF2-40B4-BE49-F238E27FC236}">
                <a16:creationId xmlns:a16="http://schemas.microsoft.com/office/drawing/2014/main" id="{FD1A02E8-B382-4A0B-8173-44296B128530}"/>
              </a:ext>
            </a:extLst>
          </p:cNvPr>
          <p:cNvSpPr txBox="1"/>
          <p:nvPr/>
        </p:nvSpPr>
        <p:spPr>
          <a:xfrm>
            <a:off x="10493829" y="4104065"/>
            <a:ext cx="1509485"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Sue Allen and Anthea Thornton, sensory mini’s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SENSORY MINIS - PROPRIOCEPTION - YouTube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9860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Vestibular (balance and movement)</a:t>
            </a: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13</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6" name="Content Placeholder 5">
            <a:extLst>
              <a:ext uri="{FF2B5EF4-FFF2-40B4-BE49-F238E27FC236}">
                <a16:creationId xmlns:a16="http://schemas.microsoft.com/office/drawing/2014/main" id="{FC063E3E-EBB4-4F05-A68E-397D6D86353F}"/>
              </a:ext>
            </a:extLst>
          </p:cNvPr>
          <p:cNvPicPr>
            <a:picLocks noGrp="1" noChangeAspect="1"/>
          </p:cNvPicPr>
          <p:nvPr>
            <p:ph idx="1"/>
          </p:nvPr>
        </p:nvPicPr>
        <p:blipFill>
          <a:blip r:embed="rId4"/>
          <a:stretch>
            <a:fillRect/>
          </a:stretch>
        </p:blipFill>
        <p:spPr>
          <a:xfrm>
            <a:off x="4435365" y="2637001"/>
            <a:ext cx="3321270" cy="4137513"/>
          </a:xfrm>
          <a:prstGeom prst="rect">
            <a:avLst/>
          </a:prstGeom>
        </p:spPr>
      </p:pic>
      <p:sp>
        <p:nvSpPr>
          <p:cNvPr id="7" name="TextBox 6">
            <a:extLst>
              <a:ext uri="{FF2B5EF4-FFF2-40B4-BE49-F238E27FC236}">
                <a16:creationId xmlns:a16="http://schemas.microsoft.com/office/drawing/2014/main" id="{88F5CD94-84B6-49E2-95EB-69E38005AE6B}"/>
              </a:ext>
            </a:extLst>
          </p:cNvPr>
          <p:cNvSpPr txBox="1"/>
          <p:nvPr/>
        </p:nvSpPr>
        <p:spPr>
          <a:xfrm>
            <a:off x="450937" y="3092450"/>
            <a:ext cx="4421688" cy="64633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Receptors – inner ear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4938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Vestibular (balance and movement)</a:t>
            </a: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14</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6" name="Content Placeholder 5">
            <a:extLst>
              <a:ext uri="{FF2B5EF4-FFF2-40B4-BE49-F238E27FC236}">
                <a16:creationId xmlns:a16="http://schemas.microsoft.com/office/drawing/2014/main" id="{FC063E3E-EBB4-4F05-A68E-397D6D86353F}"/>
              </a:ext>
            </a:extLst>
          </p:cNvPr>
          <p:cNvPicPr>
            <a:picLocks noGrp="1" noChangeAspect="1"/>
          </p:cNvPicPr>
          <p:nvPr>
            <p:ph idx="1"/>
          </p:nvPr>
        </p:nvPicPr>
        <p:blipFill>
          <a:blip r:embed="rId5"/>
          <a:stretch>
            <a:fillRect/>
          </a:stretch>
        </p:blipFill>
        <p:spPr>
          <a:xfrm>
            <a:off x="823321" y="455082"/>
            <a:ext cx="1660635" cy="2068757"/>
          </a:xfrm>
          <a:prstGeom prst="rect">
            <a:avLst/>
          </a:prstGeom>
        </p:spPr>
      </p:pic>
      <p:pic>
        <p:nvPicPr>
          <p:cNvPr id="3" name="Online Media 2" title="SENSORY MINIS - VESTIBULAR">
            <a:hlinkClick r:id="" action="ppaction://media"/>
            <a:extLst>
              <a:ext uri="{FF2B5EF4-FFF2-40B4-BE49-F238E27FC236}">
                <a16:creationId xmlns:a16="http://schemas.microsoft.com/office/drawing/2014/main" id="{A68964E0-5B64-4932-B87F-7D1CFA7D1EF6}"/>
              </a:ext>
            </a:extLst>
          </p:cNvPr>
          <p:cNvPicPr>
            <a:picLocks noRot="1" noChangeAspect="1"/>
          </p:cNvPicPr>
          <p:nvPr>
            <a:videoFile r:link="rId1"/>
          </p:nvPr>
        </p:nvPicPr>
        <p:blipFill>
          <a:blip r:embed="rId6"/>
          <a:stretch>
            <a:fillRect/>
          </a:stretch>
        </p:blipFill>
        <p:spPr>
          <a:xfrm>
            <a:off x="1190391" y="2450030"/>
            <a:ext cx="7557671" cy="4270084"/>
          </a:xfrm>
          <a:prstGeom prst="rect">
            <a:avLst/>
          </a:prstGeom>
        </p:spPr>
      </p:pic>
      <p:sp>
        <p:nvSpPr>
          <p:cNvPr id="10" name="TextBox 9">
            <a:extLst>
              <a:ext uri="{FF2B5EF4-FFF2-40B4-BE49-F238E27FC236}">
                <a16:creationId xmlns:a16="http://schemas.microsoft.com/office/drawing/2014/main" id="{4AA9B768-C9D6-4D99-A07D-F56B2B38FF4E}"/>
              </a:ext>
            </a:extLst>
          </p:cNvPr>
          <p:cNvSpPr txBox="1"/>
          <p:nvPr/>
        </p:nvSpPr>
        <p:spPr>
          <a:xfrm>
            <a:off x="10493829" y="4104065"/>
            <a:ext cx="1509485"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Sue Allen and Anthea Thornton, sensory mini’s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SENSORY MINIS - VESTIBULAR - YouTube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1879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err="1">
                <a:solidFill>
                  <a:srgbClr val="FFFFFF"/>
                </a:solidFill>
              </a:rPr>
              <a:t>Interoception</a:t>
            </a:r>
            <a:endParaRPr lang="en-GB" sz="4000" b="1" dirty="0">
              <a:solidFill>
                <a:srgbClr val="FFFFFF"/>
              </a:solidFill>
            </a:endParaRP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15</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406611E7-000F-469D-B72F-018E938C4414}"/>
              </a:ext>
            </a:extLst>
          </p:cNvPr>
          <p:cNvPicPr/>
          <p:nvPr/>
        </p:nvPicPr>
        <p:blipFill rotWithShape="1">
          <a:blip r:embed="rId4">
            <a:alphaModFix amt="50000"/>
          </a:blip>
          <a:srcRect l="75914" t="11896" r="17438" b="70260"/>
          <a:stretch/>
        </p:blipFill>
        <p:spPr bwMode="auto">
          <a:xfrm>
            <a:off x="5320549" y="3035851"/>
            <a:ext cx="1940334" cy="2905936"/>
          </a:xfrm>
          <a:prstGeom prst="rect">
            <a:avLst/>
          </a:prstGeom>
          <a:ln w="152400">
            <a:solidFill>
              <a:srgbClr val="993300"/>
            </a:solidFill>
          </a:ln>
          <a:effectLst>
            <a:glow rad="317500">
              <a:schemeClr val="accent2">
                <a:lumMod val="75000"/>
                <a:alpha val="40000"/>
              </a:schemeClr>
            </a:glo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18613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dirty="0">
                <a:solidFill>
                  <a:srgbClr val="FFFFFF"/>
                </a:solidFill>
              </a:rPr>
              <a:t>Useful websites</a:t>
            </a:r>
          </a:p>
        </p:txBody>
      </p:sp>
      <p:sp>
        <p:nvSpPr>
          <p:cNvPr id="5" name="Content Placeholder 4">
            <a:extLst>
              <a:ext uri="{FF2B5EF4-FFF2-40B4-BE49-F238E27FC236}">
                <a16:creationId xmlns:a16="http://schemas.microsoft.com/office/drawing/2014/main" id="{38B070BC-A81F-48BA-90BD-00A5AA447C3F}"/>
              </a:ext>
            </a:extLst>
          </p:cNvPr>
          <p:cNvSpPr>
            <a:spLocks noGrp="1"/>
          </p:cNvSpPr>
          <p:nvPr>
            <p:ph sz="quarter" idx="13"/>
          </p:nvPr>
        </p:nvSpPr>
        <p:spPr>
          <a:xfrm>
            <a:off x="913935" y="2753936"/>
            <a:ext cx="10363826" cy="3230879"/>
          </a:xfrm>
        </p:spPr>
        <p:txBody>
          <a:bodyPr>
            <a:normAutofit fontScale="70000" lnSpcReduction="20000"/>
          </a:bodyPr>
          <a:lstStyle/>
          <a:p>
            <a:r>
              <a:rPr lang="en-GB" dirty="0"/>
              <a:t>Kids Matter. 2019. The Tactile System. Available at: </a:t>
            </a:r>
            <a:r>
              <a:rPr lang="en-GB" dirty="0">
                <a:hlinkClick r:id="rId4"/>
              </a:rPr>
              <a:t>https://youtu.be/trEVtjr6LLw</a:t>
            </a:r>
            <a:r>
              <a:rPr lang="en-GB" dirty="0"/>
              <a:t> </a:t>
            </a:r>
          </a:p>
          <a:p>
            <a:endParaRPr lang="en-GB" dirty="0"/>
          </a:p>
          <a:p>
            <a:r>
              <a:rPr lang="en-GB" dirty="0"/>
              <a:t>Sue Allen. 2019. Sensory Minis – Proprioception. Available at: </a:t>
            </a:r>
            <a:r>
              <a:rPr lang="en-GB" dirty="0">
                <a:hlinkClick r:id="rId5" tooltip="Protected by Outlook: https://youtu.be/Oquc160D1dw. Click or tap to follow the link."/>
              </a:rPr>
              <a:t>https://youtu.be/Oquc160D1dw</a:t>
            </a:r>
            <a:r>
              <a:rPr lang="en-GB" dirty="0"/>
              <a:t> </a:t>
            </a:r>
          </a:p>
          <a:p>
            <a:endParaRPr lang="en-GB" dirty="0"/>
          </a:p>
          <a:p>
            <a:r>
              <a:rPr lang="en-GB" dirty="0"/>
              <a:t>Sue Allen. 2019. Sensory Minis – Vestibular. Available at: </a:t>
            </a:r>
            <a:r>
              <a:rPr lang="en-GB" dirty="0">
                <a:hlinkClick r:id="rId6" tooltip="Protected by Outlook: https://youtu.be/ueDQjhJDqIg. Click or tap to follow the link."/>
              </a:rPr>
              <a:t>https://youtu.be/ueDQjhJDqIg</a:t>
            </a:r>
            <a:r>
              <a:rPr lang="en-GB" dirty="0"/>
              <a:t> </a:t>
            </a:r>
          </a:p>
          <a:p>
            <a:endParaRPr lang="en-GB" dirty="0"/>
          </a:p>
          <a:p>
            <a:r>
              <a:rPr lang="en-GB" dirty="0"/>
              <a:t>Lemon lime adventure</a:t>
            </a:r>
          </a:p>
          <a:p>
            <a:pPr marL="0" indent="0">
              <a:buNone/>
            </a:pPr>
            <a:endParaRPr lang="en-GB" dirty="0"/>
          </a:p>
          <a:p>
            <a:r>
              <a:rPr lang="en-GB" dirty="0"/>
              <a:t>Facebook – The Zones of Regulation in Action</a:t>
            </a:r>
          </a:p>
        </p:txBody>
      </p:sp>
    </p:spTree>
    <p:extLst>
      <p:ext uri="{BB962C8B-B14F-4D97-AF65-F5344CB8AC3E}">
        <p14:creationId xmlns:p14="http://schemas.microsoft.com/office/powerpoint/2010/main" val="1569666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48EEBDF-710A-42C2-8008-CBD858AA115E}"/>
              </a:ext>
            </a:extLst>
          </p:cNvPr>
          <p:cNvSpPr>
            <a:spLocks noGrp="1"/>
          </p:cNvSpPr>
          <p:nvPr>
            <p:ph type="title"/>
          </p:nvPr>
        </p:nvSpPr>
        <p:spPr>
          <a:xfrm>
            <a:off x="1179226" y="826680"/>
            <a:ext cx="9833548" cy="1325563"/>
          </a:xfrm>
        </p:spPr>
        <p:txBody>
          <a:bodyPr>
            <a:normAutofit/>
          </a:bodyPr>
          <a:lstStyle/>
          <a:p>
            <a:pPr algn="ctr"/>
            <a:r>
              <a:rPr lang="en-GB" sz="3400" b="1" dirty="0">
                <a:solidFill>
                  <a:srgbClr val="FFFFFF"/>
                </a:solidFill>
              </a:rPr>
              <a:t>Aims</a:t>
            </a:r>
            <a:endParaRPr lang="en-GB" sz="3400" b="1" dirty="0">
              <a:solidFill>
                <a:srgbClr val="FFFFFF"/>
              </a:solidFill>
              <a:cs typeface="Calibri Light"/>
            </a:endParaRPr>
          </a:p>
        </p:txBody>
      </p:sp>
      <p:sp>
        <p:nvSpPr>
          <p:cNvPr id="3" name="Content Placeholder 2">
            <a:extLst>
              <a:ext uri="{FF2B5EF4-FFF2-40B4-BE49-F238E27FC236}">
                <a16:creationId xmlns:a16="http://schemas.microsoft.com/office/drawing/2014/main" id="{65D8669D-4B75-40BB-825A-176A1A4CAA22}"/>
              </a:ext>
            </a:extLst>
          </p:cNvPr>
          <p:cNvSpPr>
            <a:spLocks noGrp="1"/>
          </p:cNvSpPr>
          <p:nvPr>
            <p:ph sz="quarter" idx="13"/>
          </p:nvPr>
        </p:nvSpPr>
        <p:spPr>
          <a:xfrm>
            <a:off x="1179226" y="3092970"/>
            <a:ext cx="9833548" cy="2693976"/>
          </a:xfrm>
        </p:spPr>
        <p:txBody>
          <a:bodyPr>
            <a:normAutofit/>
          </a:bodyPr>
          <a:lstStyle/>
          <a:p>
            <a:pPr>
              <a:buFontTx/>
              <a:buChar char="-"/>
            </a:pPr>
            <a:r>
              <a:rPr lang="en-GB" sz="2000" dirty="0">
                <a:solidFill>
                  <a:srgbClr val="000000"/>
                </a:solidFill>
              </a:rPr>
              <a:t>To explore our senses</a:t>
            </a:r>
          </a:p>
          <a:p>
            <a:pPr>
              <a:buFontTx/>
              <a:buChar char="-"/>
            </a:pPr>
            <a:r>
              <a:rPr lang="en-GB" sz="2000" dirty="0">
                <a:solidFill>
                  <a:srgbClr val="000000"/>
                </a:solidFill>
              </a:rPr>
              <a:t>To explain each sense, how we receive it and how it helps us</a:t>
            </a:r>
          </a:p>
        </p:txBody>
      </p:sp>
    </p:spTree>
    <p:extLst>
      <p:ext uri="{BB962C8B-B14F-4D97-AF65-F5344CB8AC3E}">
        <p14:creationId xmlns:p14="http://schemas.microsoft.com/office/powerpoint/2010/main" val="2697720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3" name="Picture 72">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409"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Our senses</a:t>
            </a:r>
            <a:endParaRPr lang="en-GB" sz="4000" b="1" dirty="0">
              <a:solidFill>
                <a:srgbClr val="FFFFFF"/>
              </a:solidFill>
              <a:cs typeface="Calibri Light"/>
            </a:endParaRPr>
          </a:p>
        </p:txBody>
      </p:sp>
      <p:sp>
        <p:nvSpPr>
          <p:cNvPr id="17410" name="Content Placeholder 2"/>
          <p:cNvSpPr>
            <a:spLocks noGrp="1"/>
          </p:cNvSpPr>
          <p:nvPr>
            <p:ph idx="1"/>
          </p:nvPr>
        </p:nvSpPr>
        <p:spPr>
          <a:xfrm>
            <a:off x="1179226" y="3092970"/>
            <a:ext cx="9833548" cy="2693976"/>
          </a:xfrm>
          <a:prstGeom prst="rect">
            <a:avLst/>
          </a:prstGeom>
        </p:spPr>
        <p:txBody>
          <a:bodyPr>
            <a:normAutofit/>
          </a:bodyPr>
          <a:lstStyle/>
          <a:p>
            <a:endParaRPr lang="en-GB" sz="1900" dirty="0">
              <a:solidFill>
                <a:srgbClr val="000000"/>
              </a:solidFill>
            </a:endParaRPr>
          </a:p>
          <a:p>
            <a:r>
              <a:rPr lang="en-GB" sz="1900" dirty="0">
                <a:solidFill>
                  <a:srgbClr val="000000"/>
                </a:solidFill>
              </a:rPr>
              <a:t>Close your eyes</a:t>
            </a:r>
          </a:p>
          <a:p>
            <a:pPr marL="457200" lvl="1" indent="0">
              <a:buNone/>
            </a:pPr>
            <a:endParaRPr lang="en-GB" sz="1900" dirty="0">
              <a:solidFill>
                <a:srgbClr val="000000"/>
              </a:solidFill>
            </a:endParaRPr>
          </a:p>
          <a:p>
            <a:pPr lvl="1"/>
            <a:r>
              <a:rPr lang="en-GB" sz="1900" dirty="0">
                <a:solidFill>
                  <a:srgbClr val="000000"/>
                </a:solidFill>
              </a:rPr>
              <a:t>What sounds can you hear?</a:t>
            </a:r>
          </a:p>
          <a:p>
            <a:pPr lvl="1"/>
            <a:r>
              <a:rPr lang="en-GB" sz="1900" dirty="0">
                <a:solidFill>
                  <a:srgbClr val="000000"/>
                </a:solidFill>
              </a:rPr>
              <a:t>Is there anything that you can feel?</a:t>
            </a:r>
          </a:p>
          <a:p>
            <a:pPr lvl="1"/>
            <a:r>
              <a:rPr lang="en-GB" sz="1900" dirty="0">
                <a:solidFill>
                  <a:srgbClr val="000000"/>
                </a:solidFill>
              </a:rPr>
              <a:t>Can you taste anything?</a:t>
            </a:r>
          </a:p>
          <a:p>
            <a:pPr lvl="1"/>
            <a:r>
              <a:rPr lang="en-GB" sz="1900" dirty="0">
                <a:solidFill>
                  <a:srgbClr val="000000"/>
                </a:solidFill>
              </a:rPr>
              <a:t>Anything else you notice?</a:t>
            </a:r>
          </a:p>
          <a:p>
            <a:pPr lvl="1"/>
            <a:r>
              <a:rPr lang="en-GB" sz="1900" dirty="0">
                <a:solidFill>
                  <a:srgbClr val="000000"/>
                </a:solidFill>
              </a:rPr>
              <a:t>Are you comfortable?</a:t>
            </a:r>
          </a:p>
        </p:txBody>
      </p:sp>
    </p:spTree>
    <p:extLst>
      <p:ext uri="{BB962C8B-B14F-4D97-AF65-F5344CB8AC3E}">
        <p14:creationId xmlns:p14="http://schemas.microsoft.com/office/powerpoint/2010/main" val="1425439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Our senses</a:t>
            </a:r>
            <a:endParaRPr lang="en-GB" sz="4000" b="1" dirty="0">
              <a:solidFill>
                <a:srgbClr val="FFFFFF"/>
              </a:solidFill>
              <a:cs typeface="Calibri Light"/>
            </a:endParaRP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4</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364F42B8-AB41-4E7B-842B-F7B24B1BE87C}"/>
              </a:ext>
            </a:extLst>
          </p:cNvPr>
          <p:cNvPicPr>
            <a:picLocks noChangeAspect="1"/>
          </p:cNvPicPr>
          <p:nvPr/>
        </p:nvPicPr>
        <p:blipFill>
          <a:blip r:embed="rId4"/>
          <a:stretch>
            <a:fillRect/>
          </a:stretch>
        </p:blipFill>
        <p:spPr>
          <a:xfrm>
            <a:off x="3151613" y="1602793"/>
            <a:ext cx="6064095" cy="5255207"/>
          </a:xfrm>
          <a:prstGeom prst="rect">
            <a:avLst/>
          </a:prstGeom>
        </p:spPr>
      </p:pic>
      <p:grpSp>
        <p:nvGrpSpPr>
          <p:cNvPr id="15" name="Group 14">
            <a:extLst>
              <a:ext uri="{FF2B5EF4-FFF2-40B4-BE49-F238E27FC236}">
                <a16:creationId xmlns:a16="http://schemas.microsoft.com/office/drawing/2014/main" id="{BA546527-DFA6-00C2-67A8-07CE733A84CC}"/>
              </a:ext>
            </a:extLst>
          </p:cNvPr>
          <p:cNvGrpSpPr/>
          <p:nvPr/>
        </p:nvGrpSpPr>
        <p:grpSpPr>
          <a:xfrm>
            <a:off x="1676989" y="2161396"/>
            <a:ext cx="8799422" cy="4530458"/>
            <a:chOff x="1676989" y="2161396"/>
            <a:chExt cx="8799422" cy="4530458"/>
          </a:xfrm>
        </p:grpSpPr>
        <p:sp>
          <p:nvSpPr>
            <p:cNvPr id="5" name="TextBox 4">
              <a:extLst>
                <a:ext uri="{FF2B5EF4-FFF2-40B4-BE49-F238E27FC236}">
                  <a16:creationId xmlns:a16="http://schemas.microsoft.com/office/drawing/2014/main" id="{DF003AAD-B8C8-0A1C-CC14-318DC6711F65}"/>
                </a:ext>
              </a:extLst>
            </p:cNvPr>
            <p:cNvSpPr txBox="1"/>
            <p:nvPr/>
          </p:nvSpPr>
          <p:spPr>
            <a:xfrm>
              <a:off x="1763253" y="5554454"/>
              <a:ext cx="1366329" cy="830997"/>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TOUCH (tactile)</a:t>
              </a:r>
            </a:p>
          </p:txBody>
        </p:sp>
        <p:sp>
          <p:nvSpPr>
            <p:cNvPr id="6" name="TextBox 5">
              <a:extLst>
                <a:ext uri="{FF2B5EF4-FFF2-40B4-BE49-F238E27FC236}">
                  <a16:creationId xmlns:a16="http://schemas.microsoft.com/office/drawing/2014/main" id="{2025D54E-23F4-2B02-19A4-E912EB03FDC1}"/>
                </a:ext>
              </a:extLst>
            </p:cNvPr>
            <p:cNvSpPr txBox="1"/>
            <p:nvPr/>
          </p:nvSpPr>
          <p:spPr>
            <a:xfrm>
              <a:off x="1763252" y="4332378"/>
              <a:ext cx="2574027" cy="461665"/>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PROPRIOCEPTION</a:t>
              </a:r>
            </a:p>
          </p:txBody>
        </p:sp>
        <p:sp>
          <p:nvSpPr>
            <p:cNvPr id="7" name="TextBox 6">
              <a:extLst>
                <a:ext uri="{FF2B5EF4-FFF2-40B4-BE49-F238E27FC236}">
                  <a16:creationId xmlns:a16="http://schemas.microsoft.com/office/drawing/2014/main" id="{862E8FB9-16C5-C23B-5B6D-DBDEC2B8BC82}"/>
                </a:ext>
              </a:extLst>
            </p:cNvPr>
            <p:cNvSpPr txBox="1"/>
            <p:nvPr/>
          </p:nvSpPr>
          <p:spPr>
            <a:xfrm>
              <a:off x="1676989" y="2880265"/>
              <a:ext cx="1711385" cy="830997"/>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TASTE (gustatory)</a:t>
              </a:r>
            </a:p>
          </p:txBody>
        </p:sp>
        <p:sp>
          <p:nvSpPr>
            <p:cNvPr id="8" name="TextBox 7">
              <a:extLst>
                <a:ext uri="{FF2B5EF4-FFF2-40B4-BE49-F238E27FC236}">
                  <a16:creationId xmlns:a16="http://schemas.microsoft.com/office/drawing/2014/main" id="{BC69840F-857F-B047-2BCB-8414347234BD}"/>
                </a:ext>
              </a:extLst>
            </p:cNvPr>
            <p:cNvSpPr txBox="1"/>
            <p:nvPr/>
          </p:nvSpPr>
          <p:spPr>
            <a:xfrm>
              <a:off x="9110082" y="5554453"/>
              <a:ext cx="1366329" cy="461665"/>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HEARING</a:t>
              </a:r>
            </a:p>
          </p:txBody>
        </p:sp>
        <p:sp>
          <p:nvSpPr>
            <p:cNvPr id="10" name="TextBox 9">
              <a:extLst>
                <a:ext uri="{FF2B5EF4-FFF2-40B4-BE49-F238E27FC236}">
                  <a16:creationId xmlns:a16="http://schemas.microsoft.com/office/drawing/2014/main" id="{E508D4E7-8781-A82E-1E9B-C4D0B03EE107}"/>
                </a:ext>
              </a:extLst>
            </p:cNvPr>
            <p:cNvSpPr txBox="1"/>
            <p:nvPr/>
          </p:nvSpPr>
          <p:spPr>
            <a:xfrm>
              <a:off x="8621252" y="3627887"/>
              <a:ext cx="1725762" cy="845374"/>
            </a:xfrm>
            <a:prstGeom prst="rect">
              <a:avLst/>
            </a:prstGeom>
            <a:no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SMELL </a:t>
              </a:r>
              <a:endParaRPr lang="en-US" dirty="0"/>
            </a:p>
            <a:p>
              <a:pPr algn="ctr"/>
              <a:r>
                <a:rPr lang="en-GB" sz="2400" b="1" dirty="0">
                  <a:solidFill>
                    <a:srgbClr val="002060"/>
                  </a:solidFill>
                  <a:cs typeface="Calibri"/>
                </a:rPr>
                <a:t>(olfactory)</a:t>
              </a:r>
              <a:endParaRPr lang="en-GB" dirty="0"/>
            </a:p>
          </p:txBody>
        </p:sp>
        <p:sp>
          <p:nvSpPr>
            <p:cNvPr id="12" name="TextBox 11">
              <a:extLst>
                <a:ext uri="{FF2B5EF4-FFF2-40B4-BE49-F238E27FC236}">
                  <a16:creationId xmlns:a16="http://schemas.microsoft.com/office/drawing/2014/main" id="{092FCF0C-5AA4-0D1F-D401-FCBF6D523133}"/>
                </a:ext>
              </a:extLst>
            </p:cNvPr>
            <p:cNvSpPr txBox="1"/>
            <p:nvPr/>
          </p:nvSpPr>
          <p:spPr>
            <a:xfrm>
              <a:off x="9110082" y="2420189"/>
              <a:ext cx="1366329" cy="461665"/>
            </a:xfrm>
            <a:prstGeom prst="rect">
              <a:avLst/>
            </a:prstGeom>
            <a:solidFill>
              <a:schemeClr val="bg1"/>
            </a:solid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VISION</a:t>
              </a:r>
            </a:p>
          </p:txBody>
        </p:sp>
        <p:sp>
          <p:nvSpPr>
            <p:cNvPr id="13" name="TextBox 12">
              <a:extLst>
                <a:ext uri="{FF2B5EF4-FFF2-40B4-BE49-F238E27FC236}">
                  <a16:creationId xmlns:a16="http://schemas.microsoft.com/office/drawing/2014/main" id="{CAA5CCFB-1B9C-1E38-8ADE-C6AD8C46A221}"/>
                </a:ext>
              </a:extLst>
            </p:cNvPr>
            <p:cNvSpPr txBox="1"/>
            <p:nvPr/>
          </p:nvSpPr>
          <p:spPr>
            <a:xfrm>
              <a:off x="4293667" y="6230189"/>
              <a:ext cx="2358366" cy="461665"/>
            </a:xfrm>
            <a:prstGeom prst="rect">
              <a:avLst/>
            </a:prstGeom>
            <a:solidFill>
              <a:schemeClr val="bg1"/>
            </a:solid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INTEROCEPTION</a:t>
              </a:r>
            </a:p>
          </p:txBody>
        </p:sp>
        <p:sp>
          <p:nvSpPr>
            <p:cNvPr id="14" name="TextBox 13">
              <a:extLst>
                <a:ext uri="{FF2B5EF4-FFF2-40B4-BE49-F238E27FC236}">
                  <a16:creationId xmlns:a16="http://schemas.microsoft.com/office/drawing/2014/main" id="{96440C0C-67CA-57BC-8BB0-D5C7DF6C8E9D}"/>
                </a:ext>
              </a:extLst>
            </p:cNvPr>
            <p:cNvSpPr txBox="1"/>
            <p:nvPr/>
          </p:nvSpPr>
          <p:spPr>
            <a:xfrm>
              <a:off x="3876725" y="2161396"/>
              <a:ext cx="1840781" cy="461665"/>
            </a:xfrm>
            <a:prstGeom prst="rect">
              <a:avLst/>
            </a:prstGeom>
            <a:solidFill>
              <a:schemeClr val="bg1"/>
            </a:solidFill>
            <a:ln w="57150">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b="1" dirty="0">
                  <a:solidFill>
                    <a:srgbClr val="002060"/>
                  </a:solidFill>
                  <a:cs typeface="Calibri"/>
                </a:rPr>
                <a:t>VESTIBULAR</a:t>
              </a:r>
            </a:p>
          </p:txBody>
        </p:sp>
      </p:grpSp>
    </p:spTree>
    <p:extLst>
      <p:ext uri="{BB962C8B-B14F-4D97-AF65-F5344CB8AC3E}">
        <p14:creationId xmlns:p14="http://schemas.microsoft.com/office/powerpoint/2010/main" val="330897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Vision </a:t>
            </a:r>
            <a:endParaRPr lang="en-GB" sz="4000" b="1">
              <a:solidFill>
                <a:srgbClr val="FFFFFF"/>
              </a:solidFill>
            </a:endParaRP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5</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6" name="Picture 6" descr="A picture containing text, sign&#10;&#10;Description automatically generated">
            <a:extLst>
              <a:ext uri="{FF2B5EF4-FFF2-40B4-BE49-F238E27FC236}">
                <a16:creationId xmlns:a16="http://schemas.microsoft.com/office/drawing/2014/main" id="{6C4CDFCA-0348-195A-C956-4DB6D8FF1084}"/>
              </a:ext>
            </a:extLst>
          </p:cNvPr>
          <p:cNvPicPr>
            <a:picLocks noChangeAspect="1"/>
          </p:cNvPicPr>
          <p:nvPr/>
        </p:nvPicPr>
        <p:blipFill>
          <a:blip r:embed="rId4"/>
          <a:stretch>
            <a:fillRect/>
          </a:stretch>
        </p:blipFill>
        <p:spPr>
          <a:xfrm>
            <a:off x="4179319" y="2782289"/>
            <a:ext cx="3488306" cy="3450026"/>
          </a:xfrm>
          <a:prstGeom prst="rect">
            <a:avLst/>
          </a:prstGeom>
        </p:spPr>
      </p:pic>
    </p:spTree>
    <p:extLst>
      <p:ext uri="{BB962C8B-B14F-4D97-AF65-F5344CB8AC3E}">
        <p14:creationId xmlns:p14="http://schemas.microsoft.com/office/powerpoint/2010/main" val="1077879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Hearing </a:t>
            </a: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6</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3" name="Picture 4" descr="A picture containing text, sign&#10;&#10;Description automatically generated">
            <a:extLst>
              <a:ext uri="{FF2B5EF4-FFF2-40B4-BE49-F238E27FC236}">
                <a16:creationId xmlns:a16="http://schemas.microsoft.com/office/drawing/2014/main" id="{2D6401A9-F415-D91D-59BB-35104ACE19A7}"/>
              </a:ext>
            </a:extLst>
          </p:cNvPr>
          <p:cNvPicPr>
            <a:picLocks noChangeAspect="1"/>
          </p:cNvPicPr>
          <p:nvPr/>
        </p:nvPicPr>
        <p:blipFill>
          <a:blip r:embed="rId4"/>
          <a:stretch>
            <a:fillRect/>
          </a:stretch>
        </p:blipFill>
        <p:spPr>
          <a:xfrm>
            <a:off x="3729578" y="2759106"/>
            <a:ext cx="4071487" cy="4057110"/>
          </a:xfrm>
          <a:prstGeom prst="rect">
            <a:avLst/>
          </a:prstGeom>
        </p:spPr>
      </p:pic>
    </p:spTree>
    <p:extLst>
      <p:ext uri="{BB962C8B-B14F-4D97-AF65-F5344CB8AC3E}">
        <p14:creationId xmlns:p14="http://schemas.microsoft.com/office/powerpoint/2010/main" val="16810689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Smell (olfactory) </a:t>
            </a: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7</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3" name="Picture 4" descr="A picture containing text, sign, reading&#10;&#10;Description automatically generated">
            <a:extLst>
              <a:ext uri="{FF2B5EF4-FFF2-40B4-BE49-F238E27FC236}">
                <a16:creationId xmlns:a16="http://schemas.microsoft.com/office/drawing/2014/main" id="{9C018859-D056-5660-78D2-E2D70470B4B6}"/>
              </a:ext>
            </a:extLst>
          </p:cNvPr>
          <p:cNvPicPr>
            <a:picLocks noChangeAspect="1"/>
          </p:cNvPicPr>
          <p:nvPr/>
        </p:nvPicPr>
        <p:blipFill>
          <a:blip r:embed="rId4"/>
          <a:stretch>
            <a:fillRect/>
          </a:stretch>
        </p:blipFill>
        <p:spPr>
          <a:xfrm>
            <a:off x="3910822" y="2758207"/>
            <a:ext cx="3867149" cy="3800114"/>
          </a:xfrm>
          <a:prstGeom prst="rect">
            <a:avLst/>
          </a:prstGeom>
        </p:spPr>
      </p:pic>
    </p:spTree>
    <p:extLst>
      <p:ext uri="{BB962C8B-B14F-4D97-AF65-F5344CB8AC3E}">
        <p14:creationId xmlns:p14="http://schemas.microsoft.com/office/powerpoint/2010/main" val="11934278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cs typeface="Calibri Light"/>
              </a:rPr>
              <a:t>Taste (gustatory)</a:t>
            </a:r>
            <a:endParaRPr lang="en-GB" sz="4000" b="1" dirty="0">
              <a:solidFill>
                <a:srgbClr val="FFFFFF"/>
              </a:solidFill>
            </a:endParaRP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8</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3" name="Picture 4" descr="A picture containing text, sign&#10;&#10;Description automatically generated">
            <a:extLst>
              <a:ext uri="{FF2B5EF4-FFF2-40B4-BE49-F238E27FC236}">
                <a16:creationId xmlns:a16="http://schemas.microsoft.com/office/drawing/2014/main" id="{CD335D08-0C00-9C6E-908E-7F2B76258A5D}"/>
              </a:ext>
            </a:extLst>
          </p:cNvPr>
          <p:cNvPicPr>
            <a:picLocks noChangeAspect="1"/>
          </p:cNvPicPr>
          <p:nvPr/>
        </p:nvPicPr>
        <p:blipFill>
          <a:blip r:embed="rId4"/>
          <a:stretch>
            <a:fillRect/>
          </a:stretch>
        </p:blipFill>
        <p:spPr>
          <a:xfrm>
            <a:off x="4379883" y="3513826"/>
            <a:ext cx="3245329" cy="2518913"/>
          </a:xfrm>
          <a:prstGeom prst="rect">
            <a:avLst/>
          </a:prstGeom>
        </p:spPr>
      </p:pic>
    </p:spTree>
    <p:extLst>
      <p:ext uri="{BB962C8B-B14F-4D97-AF65-F5344CB8AC3E}">
        <p14:creationId xmlns:p14="http://schemas.microsoft.com/office/powerpoint/2010/main" val="19870501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179226" y="826680"/>
            <a:ext cx="9833548" cy="1325563"/>
          </a:xfrm>
        </p:spPr>
        <p:txBody>
          <a:bodyPr>
            <a:normAutofit/>
          </a:bodyPr>
          <a:lstStyle/>
          <a:p>
            <a:pPr algn="ctr"/>
            <a:r>
              <a:rPr lang="en-GB" sz="4000" b="1" dirty="0">
                <a:solidFill>
                  <a:srgbClr val="FFFFFF"/>
                </a:solidFill>
              </a:rPr>
              <a:t>Tactile (touch)</a:t>
            </a:r>
          </a:p>
        </p:txBody>
      </p:sp>
      <p:sp>
        <p:nvSpPr>
          <p:cNvPr id="4" name="Slide Number Placeholder 3"/>
          <p:cNvSpPr>
            <a:spLocks noGrp="1"/>
          </p:cNvSpPr>
          <p:nvPr>
            <p:ph type="sldNum" sz="quarter" idx="12"/>
          </p:nvPr>
        </p:nvSpPr>
        <p:spPr>
          <a:xfrm>
            <a:off x="10825930" y="6223702"/>
            <a:ext cx="570728" cy="314067"/>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8D9AD5-F248-4919-864A-CFD76CC027D6}" type="slidenum">
              <a:rPr kumimoji="0" lang="en-GB" sz="1000" b="0" i="0" u="none" strike="noStrike" kern="1200" cap="none" spc="0" normalizeH="0" baseline="0" noProof="0" smtClean="0">
                <a:ln>
                  <a:noFill/>
                </a:ln>
                <a:solidFill>
                  <a:srgbClr val="898989"/>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9</a:t>
            </a:fld>
            <a:endParaRPr kumimoji="0" lang="en-GB" sz="1000" b="0" i="0" u="none" strike="noStrike" kern="1200" cap="none" spc="0" normalizeH="0" baseline="0" noProof="0" dirty="0">
              <a:ln>
                <a:noFill/>
              </a:ln>
              <a:solidFill>
                <a:srgbClr val="898989"/>
              </a:solidFill>
              <a:effectLst/>
              <a:uLnTx/>
              <a:uFillTx/>
              <a:latin typeface="Calibri" panose="020F0502020204030204"/>
              <a:ea typeface="+mn-ea"/>
              <a:cs typeface="+mn-cs"/>
            </a:endParaRPr>
          </a:p>
        </p:txBody>
      </p:sp>
      <p:pic>
        <p:nvPicPr>
          <p:cNvPr id="10" name="Content Placeholder 9" descr="A picture containing drawing&#10;&#10;Description automatically generated">
            <a:extLst>
              <a:ext uri="{FF2B5EF4-FFF2-40B4-BE49-F238E27FC236}">
                <a16:creationId xmlns:a16="http://schemas.microsoft.com/office/drawing/2014/main" id="{617E44EE-6A7C-45E7-9615-6F29F6BD4581}"/>
              </a:ext>
            </a:extLst>
          </p:cNvPr>
          <p:cNvPicPr>
            <a:picLocks noGrp="1" noChangeAspect="1"/>
          </p:cNvPicPr>
          <p:nvPr>
            <p:ph idx="1"/>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5312503" y="3092450"/>
            <a:ext cx="1566994" cy="2693988"/>
          </a:xfrm>
          <a:prstGeom prst="rect">
            <a:avLst/>
          </a:prstGeom>
          <a:ln w="76200">
            <a:solidFill>
              <a:srgbClr val="FF33CC"/>
            </a:solidFill>
          </a:ln>
          <a:effectLst>
            <a:glow rad="101600">
              <a:srgbClr val="FF33CC">
                <a:alpha val="60000"/>
              </a:srgbClr>
            </a:glow>
          </a:effectLst>
        </p:spPr>
      </p:pic>
      <p:sp>
        <p:nvSpPr>
          <p:cNvPr id="8" name="TextBox 7">
            <a:extLst>
              <a:ext uri="{FF2B5EF4-FFF2-40B4-BE49-F238E27FC236}">
                <a16:creationId xmlns:a16="http://schemas.microsoft.com/office/drawing/2014/main" id="{C587A66F-AF00-47A1-B437-7CA93C45E2A2}"/>
              </a:ext>
            </a:extLst>
          </p:cNvPr>
          <p:cNvSpPr txBox="1"/>
          <p:nvPr/>
        </p:nvSpPr>
        <p:spPr>
          <a:xfrm>
            <a:off x="450937" y="3092450"/>
            <a:ext cx="4421688" cy="923330"/>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defRPr/>
            </a:pPr>
            <a:r>
              <a:rPr kumimoji="0" lang="en-GB" sz="1800" b="0" i="0" u="none" strike="noStrike" kern="1200" cap="none" spc="0" normalizeH="0" baseline="0" noProof="0" dirty="0">
                <a:ln>
                  <a:noFill/>
                </a:ln>
                <a:effectLst/>
                <a:uLnTx/>
                <a:uFillTx/>
                <a:latin typeface="Calibri" panose="020F0502020204030204"/>
                <a:ea typeface="+mn-ea"/>
                <a:cs typeface="+mn-cs"/>
              </a:rPr>
              <a:t>Receptors – skin, </a:t>
            </a:r>
            <a:r>
              <a:rPr lang="en-GB" dirty="0">
                <a:latin typeface="Calibri" panose="020F0502020204030204"/>
              </a:rPr>
              <a:t>there are lots</a:t>
            </a:r>
            <a:r>
              <a:rPr kumimoji="0" lang="en-GB" sz="1800" b="0" i="0" u="none" strike="noStrike" kern="1200" cap="none" spc="0" normalizeH="0" baseline="0" noProof="0" dirty="0">
                <a:ln>
                  <a:noFill/>
                </a:ln>
                <a:effectLst/>
                <a:uLnTx/>
                <a:uFillTx/>
                <a:latin typeface="Calibri" panose="020F0502020204030204"/>
                <a:ea typeface="+mn-ea"/>
                <a:cs typeface="+mn-cs"/>
              </a:rPr>
              <a:t> in the mouth and hands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3361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408EC83562484EBA06C3ECC7206449" ma:contentTypeVersion="16" ma:contentTypeDescription="Create a new document." ma:contentTypeScope="" ma:versionID="d14e27a07e4e13f2e95cf087388ea5c2">
  <xsd:schema xmlns:xsd="http://www.w3.org/2001/XMLSchema" xmlns:xs="http://www.w3.org/2001/XMLSchema" xmlns:p="http://schemas.microsoft.com/office/2006/metadata/properties" xmlns:ns2="aa4d4e53-fe93-4e82-93cf-b8cfd6b89cef" xmlns:ns3="c489e8a4-41f5-4fc8-8e9a-c649777ac36a" targetNamespace="http://schemas.microsoft.com/office/2006/metadata/properties" ma:root="true" ma:fieldsID="e3847ed71d67ab9870697239a28ed20f" ns2:_="" ns3:_="">
    <xsd:import namespace="aa4d4e53-fe93-4e82-93cf-b8cfd6b89cef"/>
    <xsd:import namespace="c489e8a4-41f5-4fc8-8e9a-c649777ac36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LengthInSeconds" minOccurs="0"/>
                <xsd:element ref="ns3:MediaServiceObjectDetectorVersion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4d4e53-fe93-4e82-93cf-b8cfd6b89ce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f3c369c-8c73-4713-b6e4-74581a8d1374}" ma:internalName="TaxCatchAll" ma:showField="CatchAllData" ma:web="aa4d4e53-fe93-4e82-93cf-b8cfd6b89ce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489e8a4-41f5-4fc8-8e9a-c649777ac36a"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489e8a4-41f5-4fc8-8e9a-c649777ac36a">
      <Terms xmlns="http://schemas.microsoft.com/office/infopath/2007/PartnerControls"/>
    </lcf76f155ced4ddcb4097134ff3c332f>
    <TaxCatchAll xmlns="aa4d4e53-fe93-4e82-93cf-b8cfd6b89ce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B57283-2C67-45FE-B31F-127E672954B3}"/>
</file>

<file path=customXml/itemProps2.xml><?xml version="1.0" encoding="utf-8"?>
<ds:datastoreItem xmlns:ds="http://schemas.openxmlformats.org/officeDocument/2006/customXml" ds:itemID="{0FCA7C06-F8EE-4E18-91CB-7CAC505B2BD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4E10BE2-7B2A-46A8-8177-53603F986D9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24</TotalTime>
  <Words>742</Words>
  <Application>Microsoft Office PowerPoint</Application>
  <PresentationFormat>Widescreen</PresentationFormat>
  <Paragraphs>145</Paragraphs>
  <Slides>16</Slides>
  <Notes>16</Notes>
  <HiddenSlides>0</HiddenSlides>
  <MMClips>3</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Office Theme</vt:lpstr>
      <vt:lpstr>1_Office Theme</vt:lpstr>
      <vt:lpstr>Our senses</vt:lpstr>
      <vt:lpstr>Aims</vt:lpstr>
      <vt:lpstr>Our senses</vt:lpstr>
      <vt:lpstr>Our senses</vt:lpstr>
      <vt:lpstr>Vision </vt:lpstr>
      <vt:lpstr>Hearing </vt:lpstr>
      <vt:lpstr>Smell (olfactory) </vt:lpstr>
      <vt:lpstr>Taste (gustatory)</vt:lpstr>
      <vt:lpstr>Tactile (touch)</vt:lpstr>
      <vt:lpstr>Tactile (touch)</vt:lpstr>
      <vt:lpstr>Proprioception (body awareness)</vt:lpstr>
      <vt:lpstr>Proprioception (body awareness)</vt:lpstr>
      <vt:lpstr>Vestibular (balance and movement)</vt:lpstr>
      <vt:lpstr>Vestibular (balance and movement)</vt:lpstr>
      <vt:lpstr>Interoception</vt:lpstr>
      <vt:lpstr>Useful websites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senses</dc:title>
  <dc:creator>Jenny</dc:creator>
  <cp:lastModifiedBy>Kerri Evans (Aneurin Bevan UHB - Occupational Therapy)</cp:lastModifiedBy>
  <cp:revision>134</cp:revision>
  <dcterms:created xsi:type="dcterms:W3CDTF">2021-05-16T08:20:39Z</dcterms:created>
  <dcterms:modified xsi:type="dcterms:W3CDTF">2023-03-15T12:35:22Z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0x0101009F408EC83562484EBA06C3ECC7206449</vt:lpwstr>
  </property>
</Properties>
</file>