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60" r:id="rId5"/>
    <p:sldMasterId id="2147483648" r:id="rId6"/>
  </p:sldMasterIdLst>
  <p:notesMasterIdLst>
    <p:notesMasterId r:id="rId22"/>
  </p:notesMasterIdLst>
  <p:sldIdLst>
    <p:sldId id="299" r:id="rId7"/>
    <p:sldId id="374" r:id="rId8"/>
    <p:sldId id="395" r:id="rId9"/>
    <p:sldId id="394" r:id="rId10"/>
    <p:sldId id="264" r:id="rId11"/>
    <p:sldId id="349" r:id="rId12"/>
    <p:sldId id="366" r:id="rId13"/>
    <p:sldId id="360" r:id="rId14"/>
    <p:sldId id="363" r:id="rId15"/>
    <p:sldId id="381" r:id="rId16"/>
    <p:sldId id="361" r:id="rId17"/>
    <p:sldId id="382" r:id="rId18"/>
    <p:sldId id="355" r:id="rId19"/>
    <p:sldId id="304" r:id="rId20"/>
    <p:sldId id="39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72785E-083C-295F-44D3-313A63AC2BD8}" v="160" dt="2023-03-15T11:09:16.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4" autoAdjust="0"/>
    <p:restoredTop sz="69079" autoAdjust="0"/>
  </p:normalViewPr>
  <p:slideViewPr>
    <p:cSldViewPr snapToGrid="0">
      <p:cViewPr varScale="1">
        <p:scale>
          <a:sx n="51" d="100"/>
          <a:sy n="51" d="100"/>
        </p:scale>
        <p:origin x="14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072785E-083C-295F-44D3-313A63AC2BD8}"/>
    <pc:docChg chg="modSld">
      <pc:chgData name="" userId="" providerId="" clId="Web-{F072785E-083C-295F-44D3-313A63AC2BD8}" dt="2023-03-15T10:56:30.169" v="0" actId="20577"/>
      <pc:docMkLst>
        <pc:docMk/>
      </pc:docMkLst>
      <pc:sldChg chg="modSp">
        <pc:chgData name="" userId="" providerId="" clId="Web-{F072785E-083C-295F-44D3-313A63AC2BD8}" dt="2023-03-15T10:56:30.169" v="0" actId="20577"/>
        <pc:sldMkLst>
          <pc:docMk/>
          <pc:sldMk cId="2697720743" sldId="374"/>
        </pc:sldMkLst>
        <pc:spChg chg="mod">
          <ac:chgData name="" userId="" providerId="" clId="Web-{F072785E-083C-295F-44D3-313A63AC2BD8}" dt="2023-03-15T10:56:30.169" v="0" actId="20577"/>
          <ac:spMkLst>
            <pc:docMk/>
            <pc:sldMk cId="2697720743" sldId="374"/>
            <ac:spMk id="3" creationId="{65D8669D-4B75-40BB-825A-176A1A4CAA22}"/>
          </ac:spMkLst>
        </pc:spChg>
      </pc:sldChg>
    </pc:docChg>
  </pc:docChgLst>
  <pc:docChgLst>
    <pc:chgData name="Jennifer Reilly (Aneurin Bevan UHB - Occupational Therapy)" userId="S::jennifer.reilly@wales.nhs.uk::358df68f-eb65-4d64-9601-482b8e786063" providerId="AD" clId="Web-{F072785E-083C-295F-44D3-313A63AC2BD8}"/>
    <pc:docChg chg="addSld delSld modSld sldOrd addMainMaster modMainMaster">
      <pc:chgData name="Jennifer Reilly (Aneurin Bevan UHB - Occupational Therapy)" userId="S::jennifer.reilly@wales.nhs.uk::358df68f-eb65-4d64-9601-482b8e786063" providerId="AD" clId="Web-{F072785E-083C-295F-44D3-313A63AC2BD8}" dt="2023-03-15T11:09:16.664" v="182"/>
      <pc:docMkLst>
        <pc:docMk/>
      </pc:docMkLst>
      <pc:sldChg chg="modSp">
        <pc:chgData name="Jennifer Reilly (Aneurin Bevan UHB - Occupational Therapy)" userId="S::jennifer.reilly@wales.nhs.uk::358df68f-eb65-4d64-9601-482b8e786063" providerId="AD" clId="Web-{F072785E-083C-295F-44D3-313A63AC2BD8}" dt="2023-03-15T11:07:16.910" v="134" actId="20577"/>
        <pc:sldMkLst>
          <pc:docMk/>
          <pc:sldMk cId="748705785" sldId="264"/>
        </pc:sldMkLst>
        <pc:spChg chg="mod">
          <ac:chgData name="Jennifer Reilly (Aneurin Bevan UHB - Occupational Therapy)" userId="S::jennifer.reilly@wales.nhs.uk::358df68f-eb65-4d64-9601-482b8e786063" providerId="AD" clId="Web-{F072785E-083C-295F-44D3-313A63AC2BD8}" dt="2023-03-15T11:07:16.910" v="134" actId="20577"/>
          <ac:spMkLst>
            <pc:docMk/>
            <pc:sldMk cId="748705785" sldId="264"/>
            <ac:spMk id="3" creationId="{00000000-0000-0000-0000-000000000000}"/>
          </ac:spMkLst>
        </pc:spChg>
      </pc:sldChg>
      <pc:sldChg chg="del">
        <pc:chgData name="Jennifer Reilly (Aneurin Bevan UHB - Occupational Therapy)" userId="S::jennifer.reilly@wales.nhs.uk::358df68f-eb65-4d64-9601-482b8e786063" providerId="AD" clId="Web-{F072785E-083C-295F-44D3-313A63AC2BD8}" dt="2023-03-15T11:09:16.664" v="182"/>
        <pc:sldMkLst>
          <pc:docMk/>
          <pc:sldMk cId="1182169373" sldId="317"/>
        </pc:sldMkLst>
      </pc:sldChg>
      <pc:sldChg chg="modSp">
        <pc:chgData name="Jennifer Reilly (Aneurin Bevan UHB - Occupational Therapy)" userId="S::jennifer.reilly@wales.nhs.uk::358df68f-eb65-4d64-9601-482b8e786063" providerId="AD" clId="Web-{F072785E-083C-295F-44D3-313A63AC2BD8}" dt="2023-03-15T11:09:13.555" v="181" actId="20577"/>
        <pc:sldMkLst>
          <pc:docMk/>
          <pc:sldMk cId="2697720743" sldId="374"/>
        </pc:sldMkLst>
        <pc:spChg chg="mod">
          <ac:chgData name="Jennifer Reilly (Aneurin Bevan UHB - Occupational Therapy)" userId="S::jennifer.reilly@wales.nhs.uk::358df68f-eb65-4d64-9601-482b8e786063" providerId="AD" clId="Web-{F072785E-083C-295F-44D3-313A63AC2BD8}" dt="2023-03-15T11:09:13.555" v="181" actId="20577"/>
          <ac:spMkLst>
            <pc:docMk/>
            <pc:sldMk cId="2697720743" sldId="374"/>
            <ac:spMk id="3" creationId="{65D8669D-4B75-40BB-825A-176A1A4CAA22}"/>
          </ac:spMkLst>
        </pc:spChg>
      </pc:sldChg>
      <pc:sldChg chg="del ord">
        <pc:chgData name="Jennifer Reilly (Aneurin Bevan UHB - Occupational Therapy)" userId="S::jennifer.reilly@wales.nhs.uk::358df68f-eb65-4d64-9601-482b8e786063" providerId="AD" clId="Web-{F072785E-083C-295F-44D3-313A63AC2BD8}" dt="2023-03-15T11:06:47.284" v="106"/>
        <pc:sldMkLst>
          <pc:docMk/>
          <pc:sldMk cId="330897234" sldId="392"/>
        </pc:sldMkLst>
      </pc:sldChg>
      <pc:sldChg chg="addSp delSp modSp add replId modNotes">
        <pc:chgData name="Jennifer Reilly (Aneurin Bevan UHB - Occupational Therapy)" userId="S::jennifer.reilly@wales.nhs.uk::358df68f-eb65-4d64-9601-482b8e786063" providerId="AD" clId="Web-{F072785E-083C-295F-44D3-313A63AC2BD8}" dt="2023-03-15T11:04:22.576" v="82" actId="14100"/>
        <pc:sldMkLst>
          <pc:docMk/>
          <pc:sldMk cId="332963140" sldId="394"/>
        </pc:sldMkLst>
        <pc:spChg chg="mod">
          <ac:chgData name="Jennifer Reilly (Aneurin Bevan UHB - Occupational Therapy)" userId="S::jennifer.reilly@wales.nhs.uk::358df68f-eb65-4d64-9601-482b8e786063" providerId="AD" clId="Web-{F072785E-083C-295F-44D3-313A63AC2BD8}" dt="2023-03-15T10:59:27.644" v="56" actId="20577"/>
          <ac:spMkLst>
            <pc:docMk/>
            <pc:sldMk cId="332963140" sldId="394"/>
            <ac:spMk id="2" creationId="{048EEBDF-710A-42C2-8008-CBD858AA115E}"/>
          </ac:spMkLst>
        </pc:spChg>
        <pc:spChg chg="del mod">
          <ac:chgData name="Jennifer Reilly (Aneurin Bevan UHB - Occupational Therapy)" userId="S::jennifer.reilly@wales.nhs.uk::358df68f-eb65-4d64-9601-482b8e786063" providerId="AD" clId="Web-{F072785E-083C-295F-44D3-313A63AC2BD8}" dt="2023-03-15T11:02:39.260" v="72"/>
          <ac:spMkLst>
            <pc:docMk/>
            <pc:sldMk cId="332963140" sldId="394"/>
            <ac:spMk id="3" creationId="{65D8669D-4B75-40BB-825A-176A1A4CAA22}"/>
          </ac:spMkLst>
        </pc:spChg>
        <pc:spChg chg="add del mod">
          <ac:chgData name="Jennifer Reilly (Aneurin Bevan UHB - Occupational Therapy)" userId="S::jennifer.reilly@wales.nhs.uk::358df68f-eb65-4d64-9601-482b8e786063" providerId="AD" clId="Web-{F072785E-083C-295F-44D3-313A63AC2BD8}" dt="2023-03-15T11:02:50.401" v="73"/>
          <ac:spMkLst>
            <pc:docMk/>
            <pc:sldMk cId="332963140" sldId="394"/>
            <ac:spMk id="7" creationId="{5E88B59D-0766-9D68-EE42-CC415E6B542E}"/>
          </ac:spMkLst>
        </pc:spChg>
        <pc:picChg chg="add del mod">
          <ac:chgData name="Jennifer Reilly (Aneurin Bevan UHB - Occupational Therapy)" userId="S::jennifer.reilly@wales.nhs.uk::358df68f-eb65-4d64-9601-482b8e786063" providerId="AD" clId="Web-{F072785E-083C-295F-44D3-313A63AC2BD8}" dt="2023-03-15T11:02:35.494" v="71"/>
          <ac:picMkLst>
            <pc:docMk/>
            <pc:sldMk cId="332963140" sldId="394"/>
            <ac:picMk id="4" creationId="{5FEF9A74-8869-12C2-0B2E-5DAA74BA702B}"/>
          </ac:picMkLst>
        </pc:picChg>
        <pc:picChg chg="add del mod">
          <ac:chgData name="Jennifer Reilly (Aneurin Bevan UHB - Occupational Therapy)" userId="S::jennifer.reilly@wales.nhs.uk::358df68f-eb65-4d64-9601-482b8e786063" providerId="AD" clId="Web-{F072785E-083C-295F-44D3-313A63AC2BD8}" dt="2023-03-15T11:02:32.431" v="70"/>
          <ac:picMkLst>
            <pc:docMk/>
            <pc:sldMk cId="332963140" sldId="394"/>
            <ac:picMk id="5" creationId="{47404E5D-C049-957D-044F-F8339B8DB773}"/>
          </ac:picMkLst>
        </pc:picChg>
        <pc:picChg chg="add del mod">
          <ac:chgData name="Jennifer Reilly (Aneurin Bevan UHB - Occupational Therapy)" userId="S::jennifer.reilly@wales.nhs.uk::358df68f-eb65-4d64-9601-482b8e786063" providerId="AD" clId="Web-{F072785E-083C-295F-44D3-313A63AC2BD8}" dt="2023-03-15T11:03:33.590" v="76"/>
          <ac:picMkLst>
            <pc:docMk/>
            <pc:sldMk cId="332963140" sldId="394"/>
            <ac:picMk id="8" creationId="{ED7AAABD-2A72-BEB1-A726-90CF708706FC}"/>
          </ac:picMkLst>
        </pc:picChg>
        <pc:picChg chg="add del mod">
          <ac:chgData name="Jennifer Reilly (Aneurin Bevan UHB - Occupational Therapy)" userId="S::jennifer.reilly@wales.nhs.uk::358df68f-eb65-4d64-9601-482b8e786063" providerId="AD" clId="Web-{F072785E-083C-295F-44D3-313A63AC2BD8}" dt="2023-03-15T11:03:52.669" v="78"/>
          <ac:picMkLst>
            <pc:docMk/>
            <pc:sldMk cId="332963140" sldId="394"/>
            <ac:picMk id="9" creationId="{436E2597-6258-FC90-0040-C51DEDE4CB1F}"/>
          </ac:picMkLst>
        </pc:picChg>
        <pc:picChg chg="add mod">
          <ac:chgData name="Jennifer Reilly (Aneurin Bevan UHB - Occupational Therapy)" userId="S::jennifer.reilly@wales.nhs.uk::358df68f-eb65-4d64-9601-482b8e786063" providerId="AD" clId="Web-{F072785E-083C-295F-44D3-313A63AC2BD8}" dt="2023-03-15T11:04:22.576" v="82" actId="14100"/>
          <ac:picMkLst>
            <pc:docMk/>
            <pc:sldMk cId="332963140" sldId="394"/>
            <ac:picMk id="10" creationId="{E146404A-A0DA-1CC0-6E98-CA7A26D57E74}"/>
          </ac:picMkLst>
        </pc:picChg>
      </pc:sldChg>
      <pc:sldChg chg="add modNotes">
        <pc:chgData name="Jennifer Reilly (Aneurin Bevan UHB - Occupational Therapy)" userId="S::jennifer.reilly@wales.nhs.uk::358df68f-eb65-4d64-9601-482b8e786063" providerId="AD" clId="Web-{F072785E-083C-295F-44D3-313A63AC2BD8}" dt="2023-03-15T11:06:47.237" v="105"/>
        <pc:sldMkLst>
          <pc:docMk/>
          <pc:sldMk cId="3359395165" sldId="395"/>
        </pc:sldMkLst>
      </pc:sldChg>
      <pc:sldMasterChg chg="add addSldLayout">
        <pc:chgData name="Jennifer Reilly (Aneurin Bevan UHB - Occupational Therapy)" userId="S::jennifer.reilly@wales.nhs.uk::358df68f-eb65-4d64-9601-482b8e786063" providerId="AD" clId="Web-{F072785E-083C-295F-44D3-313A63AC2BD8}" dt="2023-03-15T11:05:50.829" v="84"/>
        <pc:sldMasterMkLst>
          <pc:docMk/>
          <pc:sldMasterMk cId="1855446237" sldId="2147483648"/>
        </pc:sldMasterMkLst>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4058100651" sldId="2147483649"/>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4040474581" sldId="2147483650"/>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3566217169" sldId="2147483651"/>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2736139469" sldId="2147483652"/>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786329625" sldId="2147483653"/>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155045728" sldId="2147483654"/>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1371778794" sldId="2147483655"/>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432709365" sldId="2147483656"/>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3220097784" sldId="2147483657"/>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2664106366" sldId="2147483658"/>
          </pc:sldLayoutMkLst>
        </pc:sldLayoutChg>
        <pc:sldLayoutChg chg="add">
          <pc:chgData name="Jennifer Reilly (Aneurin Bevan UHB - Occupational Therapy)" userId="S::jennifer.reilly@wales.nhs.uk::358df68f-eb65-4d64-9601-482b8e786063" providerId="AD" clId="Web-{F072785E-083C-295F-44D3-313A63AC2BD8}" dt="2023-03-15T11:05:50.829" v="84"/>
          <pc:sldLayoutMkLst>
            <pc:docMk/>
            <pc:sldMasterMk cId="1855446237" sldId="2147483648"/>
            <pc:sldLayoutMk cId="1968886263" sldId="2147483659"/>
          </pc:sldLayoutMkLst>
        </pc:sldLayoutChg>
      </pc:sldMasterChg>
      <pc:sldMasterChg chg="replId modSldLayout">
        <pc:chgData name="Jennifer Reilly (Aneurin Bevan UHB - Occupational Therapy)" userId="S::jennifer.reilly@wales.nhs.uk::358df68f-eb65-4d64-9601-482b8e786063" providerId="AD" clId="Web-{F072785E-083C-295F-44D3-313A63AC2BD8}" dt="2023-03-15T11:05:50.829" v="84"/>
        <pc:sldMasterMkLst>
          <pc:docMk/>
          <pc:sldMasterMk cId="3400787187" sldId="2147483673"/>
        </pc:sldMasterMkLst>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4155492153" sldId="2147483674"/>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3539827742" sldId="2147483675"/>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769714361" sldId="2147483676"/>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1733437221" sldId="2147483677"/>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1315294180" sldId="2147483678"/>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906142076" sldId="2147483679"/>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2907856123" sldId="2147483680"/>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216757866" sldId="2147483681"/>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3727651167" sldId="2147483682"/>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3806818036" sldId="2147483683"/>
          </pc:sldLayoutMkLst>
        </pc:sldLayoutChg>
        <pc:sldLayoutChg chg="replId">
          <pc:chgData name="Jennifer Reilly (Aneurin Bevan UHB - Occupational Therapy)" userId="S::jennifer.reilly@wales.nhs.uk::358df68f-eb65-4d64-9601-482b8e786063" providerId="AD" clId="Web-{F072785E-083C-295F-44D3-313A63AC2BD8}" dt="2023-03-15T11:05:50.829" v="84"/>
          <pc:sldLayoutMkLst>
            <pc:docMk/>
            <pc:sldMasterMk cId="3400787187" sldId="2147483673"/>
            <pc:sldLayoutMk cId="2857423735"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3440D-1F9A-4EC1-97F7-A10CF0FFDADB}" type="datetimeFigureOut">
              <a:rPr lang="en-GB" smtClean="0"/>
              <a:t>15/03/2023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E795B7-147C-4D68-8168-96D21AA7BD18}" type="slidenum">
              <a:rPr lang="en-GB" smtClean="0"/>
              <a:t>‹#›</a:t>
            </a:fld>
            <a:endParaRPr lang="en-GB"/>
          </a:p>
        </p:txBody>
      </p:sp>
    </p:spTree>
    <p:extLst>
      <p:ext uri="{BB962C8B-B14F-4D97-AF65-F5344CB8AC3E}">
        <p14:creationId xmlns:p14="http://schemas.microsoft.com/office/powerpoint/2010/main" val="1073909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Brief explanation of OT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6675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To reinforce previous slide</a:t>
            </a:r>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8639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To explain what under responsive looks like</a:t>
            </a:r>
          </a:p>
          <a:p>
            <a:pPr marL="171450" indent="-171450">
              <a:buFontTx/>
              <a:buChar char="-"/>
            </a:pPr>
            <a:r>
              <a:rPr lang="en-GB" dirty="0"/>
              <a:t>Provide x drive resources</a:t>
            </a:r>
          </a:p>
          <a:p>
            <a:endParaRPr lang="en-GB" dirty="0"/>
          </a:p>
          <a:p>
            <a:endParaRPr lang="en-GB" dirty="0"/>
          </a:p>
          <a:p>
            <a:r>
              <a:rPr lang="en-GB" dirty="0"/>
              <a:t>Very little input coming through:</a:t>
            </a:r>
          </a:p>
          <a:p>
            <a:r>
              <a:rPr lang="en-GB" dirty="0"/>
              <a:t>If a child is under-responsive, may not</a:t>
            </a:r>
            <a:r>
              <a:rPr lang="en-GB" baseline="0" dirty="0"/>
              <a:t> notice noises around them or hear their name being called.  May not appear to see things that other people do or may show a lack of awareness of other people by touching them or if they hurt themselves or get wet. They are ‘happy’ with their big cup. </a:t>
            </a:r>
          </a:p>
          <a:p>
            <a:r>
              <a:rPr lang="en-GB" baseline="0" dirty="0"/>
              <a:t>May be more prone to sensory seeking to reach their thresholds. The are ‘unhappy’ with their big cups.    </a:t>
            </a:r>
            <a:endParaRPr lang="en-GB" dirty="0"/>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2764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To reinforce previous slide</a:t>
            </a:r>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84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r>
              <a:rPr lang="en-GB" dirty="0"/>
              <a:t>- Discuss the role of filtering, and what it looks like when it is ineffective.</a:t>
            </a:r>
          </a:p>
          <a:p>
            <a:endParaRPr lang="en-GB" dirty="0"/>
          </a:p>
          <a:p>
            <a:endParaRPr lang="en-GB" dirty="0"/>
          </a:p>
          <a:p>
            <a:r>
              <a:rPr lang="en-GB" dirty="0"/>
              <a:t>Also seen in the NAS film.</a:t>
            </a:r>
          </a:p>
          <a:p>
            <a:endParaRPr lang="en-GB" dirty="0"/>
          </a:p>
          <a:p>
            <a:r>
              <a:rPr lang="en-GB" dirty="0"/>
              <a:t>There is sensory input around us all the time and part of the role of sensory processing is to determine which input we need to pay active attention to and which to ignore. </a:t>
            </a:r>
          </a:p>
          <a:p>
            <a:endParaRPr lang="en-GB" dirty="0"/>
          </a:p>
          <a:p>
            <a:r>
              <a:rPr lang="en-GB" dirty="0"/>
              <a:t>If something goes</a:t>
            </a:r>
            <a:r>
              <a:rPr lang="en-GB" baseline="0" dirty="0"/>
              <a:t> wrong in this ‘processing’ bit then a child may not pay attention to the right things or can experience sensory overload.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	For example - all the sounds around a child may seem at the same level, making it difficult to pick out the teachers voice and pay attention to him/her.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	Or they might be getting information about how their clothes feel when trying to watch tv.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Typical processing would enable you to filter this out when you don’t need to attend to it.   </a:t>
            </a:r>
          </a:p>
          <a:p>
            <a:endParaRPr lang="en-GB" baseline="0" dirty="0"/>
          </a:p>
          <a:p>
            <a:r>
              <a:rPr lang="en-GB" baseline="0" dirty="0"/>
              <a:t>…..This is a process called habituation</a:t>
            </a:r>
          </a:p>
          <a:p>
            <a:r>
              <a:rPr lang="en-GB" baseline="0" dirty="0"/>
              <a:t>	We do this without realising.</a:t>
            </a:r>
          </a:p>
          <a:p>
            <a:r>
              <a:rPr lang="en-GB" baseline="0" dirty="0"/>
              <a:t>	It is the process of adapting to sensory input after repeated presentations (example of clothes on in the morning, low traffic hum when trying to get to sleep). </a:t>
            </a:r>
          </a:p>
          <a:p>
            <a:endParaRPr lang="en-GB" baseline="0" dirty="0"/>
          </a:p>
          <a:p>
            <a:r>
              <a:rPr lang="en-GB" baseline="0" dirty="0"/>
              <a:t>When children have difficulties with this filtering - you may see them make adjustments to help them filter sensory input e.g. if they are listening to you then they can’t look at you. They may feel their clothes all day and not be able to shut off that feeling.</a:t>
            </a:r>
          </a:p>
          <a:p>
            <a:endParaRPr lang="en-GB" baseline="0" dirty="0"/>
          </a:p>
          <a:p>
            <a:r>
              <a:rPr lang="en-GB" baseline="0" dirty="0"/>
              <a:t>It is worth mentioning here that our nervous system is designed to keep us safe – so in a dangerous situation our brain will tell neurons to be more sensitive – so we can attend better, when there is a noise in the middle of the night we attend acutely. It our cortex which then can over-ride and say ‘that noise is safe’ and you don’t need to worry.</a:t>
            </a:r>
          </a:p>
          <a:p>
            <a:r>
              <a:rPr lang="en-GB" baseline="0" dirty="0"/>
              <a:t>When we are in fight, flight or fright mode it is difficult to access your cortex to be reasonable – you are in your ‘primitive brain’. It is useful to consider when children may be in this state and how we help those who are frequently in this state to feel safer and calmer. </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4570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Re-cap computer analogy, filtering and where differences can occur</a:t>
            </a:r>
          </a:p>
          <a:p>
            <a:pPr marL="171450" indent="-171450">
              <a:buFontTx/>
              <a:buChar char="-"/>
            </a:pPr>
            <a:endParaRPr lang="en-GB" dirty="0"/>
          </a:p>
          <a:p>
            <a:pPr marL="0" indent="0">
              <a:buFontTx/>
              <a:buNone/>
            </a:pPr>
            <a:endParaRPr lang="en-GB" dirty="0"/>
          </a:p>
          <a:p>
            <a:pPr marL="0" indent="0">
              <a:buFontTx/>
              <a:buNone/>
            </a:pPr>
            <a:r>
              <a:rPr lang="en-GB" dirty="0"/>
              <a:t>Just to re-cap before break, we have discussed;</a:t>
            </a:r>
          </a:p>
          <a:p>
            <a:pPr marL="0" indent="0">
              <a:buFontTx/>
              <a:buNone/>
            </a:pPr>
            <a:endParaRPr lang="en-GB" dirty="0"/>
          </a:p>
          <a:p>
            <a:pPr marL="0" indent="0">
              <a:buFontTx/>
              <a:buNone/>
            </a:pPr>
            <a:r>
              <a:rPr lang="en-GB" dirty="0"/>
              <a:t>	Sensory processing differences can happen at any stage of the process.  Receiving, Processing or Responding.  </a:t>
            </a:r>
          </a:p>
          <a:p>
            <a:pPr marL="0" indent="0">
              <a:buFontTx/>
              <a:buNone/>
            </a:pPr>
            <a:r>
              <a:rPr lang="en-GB" dirty="0"/>
              <a:t>	</a:t>
            </a:r>
          </a:p>
          <a:p>
            <a:pPr marL="0" indent="0">
              <a:buFontTx/>
              <a:buNone/>
            </a:pPr>
            <a:r>
              <a:rPr lang="en-GB" dirty="0"/>
              <a:t>	We consider the neurological thresholds for each sensory system – and is there a cluster of behaviours which indicates a difficulty and not just preferences/dislikes.</a:t>
            </a:r>
          </a:p>
          <a:p>
            <a:r>
              <a:rPr lang="en-GB" dirty="0"/>
              <a:t>	</a:t>
            </a:r>
          </a:p>
          <a:p>
            <a:r>
              <a:rPr lang="en-GB" dirty="0"/>
              <a:t>	The filtering of sensory information is really important in our everyday life, if there is a difficulty here it can impact on a child’s learning and participation</a:t>
            </a:r>
          </a:p>
          <a:p>
            <a:r>
              <a:rPr lang="en-GB" dirty="0"/>
              <a:t>	</a:t>
            </a:r>
          </a:p>
          <a:p>
            <a:r>
              <a:rPr lang="en-GB" dirty="0"/>
              <a:t>	We have talked about our level of arousal – and how we aim to be in that ‘just right’ state where we are able to attend, learn and function. Some people need help 	to manage 	their level of arousal – our tools to help with this are very individual. Managing this arousal level, or regulation is a whole other topic which is really interesting, but we don’t 	have time to chat about today.</a:t>
            </a:r>
          </a:p>
          <a:p>
            <a:endParaRPr lang="en-GB" dirty="0"/>
          </a:p>
          <a:p>
            <a:r>
              <a:rPr lang="en-GB" dirty="0"/>
              <a: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514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TO……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5761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726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dirty="0"/>
              <a:t>AIMS</a:t>
            </a:r>
            <a:endParaRPr lang="en-US"/>
          </a:p>
          <a:p>
            <a:pPr marL="171450" indent="-171450">
              <a:buFont typeface="Arial"/>
              <a:buChar char="•"/>
            </a:pPr>
            <a:r>
              <a:rPr lang="en-GB" dirty="0"/>
              <a:t>Recap on 8 senses before explaining neurological thresholds</a:t>
            </a:r>
          </a:p>
          <a:p>
            <a:pPr marL="171450" indent="-171450">
              <a:buFont typeface="Arial"/>
              <a:buChar char="•"/>
            </a:pPr>
            <a:endParaRPr lang="en-GB" dirty="0"/>
          </a:p>
          <a:p>
            <a:pPr marL="171450" indent="-171450">
              <a:buFont typeface="Arial"/>
              <a:buChar char="•"/>
            </a:pPr>
            <a:endParaRPr lang="en-GB" dirty="0"/>
          </a:p>
          <a:p>
            <a:pPr marL="171450" indent="-171450">
              <a:buFont typeface="Arial"/>
              <a:buChar char="•"/>
            </a:pPr>
            <a:r>
              <a:rPr lang="en-GB" dirty="0"/>
              <a:t>Label the 8 senses – animation – the pictures come up first, then click and the labels appear</a:t>
            </a:r>
            <a:endParaRPr lang="en-US" dirty="0"/>
          </a:p>
          <a:p>
            <a:pPr marL="171450" indent="-171450">
              <a:buChar char="-"/>
            </a:pPr>
            <a:endParaRPr lang="en-GB" dirty="0">
              <a:cs typeface="Calibri" panose="020F0502020204030204"/>
            </a:endParaRP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1960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r>
              <a:rPr lang="en-GB" dirty="0"/>
              <a:t>AIMS</a:t>
            </a:r>
            <a:endParaRPr lang="en-GB" dirty="0">
              <a:cs typeface="Calibri" panose="020F0502020204030204"/>
            </a:endParaRPr>
          </a:p>
          <a:p>
            <a:r>
              <a:rPr lang="en-GB" dirty="0"/>
              <a:t>-Explain sensory processing via the 3 areas</a:t>
            </a:r>
            <a:endParaRPr lang="en-GB" dirty="0">
              <a:cs typeface="Calibri" panose="020F0502020204030204"/>
            </a:endParaRPr>
          </a:p>
          <a:p>
            <a:r>
              <a:rPr lang="en-GB" dirty="0"/>
              <a:t>-Link this to the impact on occupations</a:t>
            </a:r>
            <a:endParaRPr lang="en-GB" dirty="0">
              <a:cs typeface="Calibri" panose="020F0502020204030204"/>
            </a:endParaRPr>
          </a:p>
          <a:p>
            <a:r>
              <a:rPr lang="en-GB" dirty="0"/>
              <a:t>-</a:t>
            </a:r>
            <a:endParaRPr lang="en-GB" dirty="0">
              <a:cs typeface="Calibri" panose="020F0502020204030204"/>
            </a:endParaRPr>
          </a:p>
          <a:p>
            <a:r>
              <a:rPr lang="en-GB" dirty="0"/>
              <a:t>•Brain processes information received from senses, organises it, and enables an appropriate response</a:t>
            </a:r>
            <a:endParaRPr lang="en-GB" dirty="0">
              <a:cs typeface="Calibri" panose="020F0502020204030204"/>
            </a:endParaRPr>
          </a:p>
          <a:p>
            <a:r>
              <a:rPr lang="en-GB" dirty="0"/>
              <a:t>•Our bodies and the environment send our brains information through the senses (input)</a:t>
            </a:r>
            <a:endParaRPr lang="en-GB" dirty="0">
              <a:cs typeface="Calibri" panose="020F0502020204030204"/>
            </a:endParaRPr>
          </a:p>
          <a:p>
            <a:r>
              <a:rPr lang="en-GB" dirty="0"/>
              <a:t>•We process and organise this information so that we feel safe and secure</a:t>
            </a:r>
            <a:endParaRPr lang="en-GB" dirty="0">
              <a:cs typeface="Calibri" panose="020F0502020204030204"/>
            </a:endParaRPr>
          </a:p>
          <a:p>
            <a:r>
              <a:rPr lang="en-GB" dirty="0"/>
              <a:t>•This helps to understand the world and respond appropriately (output) via emotions, thoughts or behaviour.    </a:t>
            </a:r>
          </a:p>
          <a:p>
            <a:r>
              <a:rPr lang="en-GB" dirty="0"/>
              <a:t>•</a:t>
            </a:r>
            <a:endParaRPr lang="en-GB" dirty="0">
              <a:cs typeface="Calibri" panose="020F0502020204030204"/>
            </a:endParaRPr>
          </a:p>
          <a:p>
            <a:r>
              <a:rPr lang="en-GB" dirty="0"/>
              <a:t>•Most of the time we process sensory information automatically without needing to think about it, although our responses are very individual to us (think of the activity).  </a:t>
            </a:r>
            <a:endParaRPr lang="en-GB" dirty="0">
              <a:cs typeface="Calibri" panose="020F0502020204030204"/>
            </a:endParaRPr>
          </a:p>
          <a:p>
            <a:r>
              <a:rPr lang="en-GB" dirty="0"/>
              <a:t>•Our brains help us to prioritise, organise and understand the information so that we do not become overloaded. </a:t>
            </a:r>
            <a:endParaRPr lang="en-GB" dirty="0">
              <a:cs typeface="Calibri" panose="020F0502020204030204"/>
            </a:endParaRPr>
          </a:p>
          <a:p>
            <a:endParaRPr lang="en-GB" dirty="0"/>
          </a:p>
          <a:p>
            <a:r>
              <a:rPr lang="en-GB" dirty="0"/>
              <a:t>•Think in terms of Receive, Process and Respond.  E.g. Receive – I feel something in my hand.  Process – the plate in my hand is very hot, it may hurt me, I need to put it down.  Respond – put the plate down.</a:t>
            </a:r>
            <a:endParaRPr lang="en-GB" dirty="0">
              <a:cs typeface="Calibri" panose="020F0502020204030204"/>
            </a:endParaRPr>
          </a:p>
          <a:p>
            <a:pPr marL="0" indent="0">
              <a:buFontTx/>
              <a:buNone/>
            </a:pPr>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0006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Why would we be bothered, i.e. – occupational impact.</a:t>
            </a:r>
          </a:p>
          <a:p>
            <a:pPr marL="0" indent="0">
              <a:buFontTx/>
              <a:buNone/>
            </a:pPr>
            <a:endParaRPr lang="en-GB" dirty="0"/>
          </a:p>
          <a:p>
            <a:endParaRPr lang="en-GB" dirty="0"/>
          </a:p>
          <a:p>
            <a:endParaRPr lang="en-GB" dirty="0"/>
          </a:p>
          <a:p>
            <a:r>
              <a:rPr lang="en-GB" dirty="0"/>
              <a:t>It is important to remember that these differences can be just who the child or person is – they do not impact on their day to day life. Many they may be able to overcome.</a:t>
            </a:r>
          </a:p>
          <a:p>
            <a:endParaRPr lang="en-GB" dirty="0"/>
          </a:p>
          <a:p>
            <a:r>
              <a:rPr lang="en-GB" dirty="0"/>
              <a:t>However, sometimes these differences can interfere with daily life and development, which is when we would be bothered about this. </a:t>
            </a:r>
          </a:p>
          <a:p>
            <a:endParaRPr lang="en-GB" dirty="0"/>
          </a:p>
          <a:p>
            <a:endParaRPr lang="en-GB" dirty="0"/>
          </a:p>
          <a:p>
            <a:r>
              <a:rPr lang="en-GB" dirty="0"/>
              <a:t>It is important to look at sensory processing when thinking about helping a child to feel comfortable and secure.</a:t>
            </a:r>
            <a:r>
              <a:rPr lang="en-GB" baseline="0" dirty="0"/>
              <a:t>  Some sensations may be distressing, but there may be other things that they show great enthusiasm for like spinning, playing with water and looking at wheels turn round.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6585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To introduce neurological thresholds – over, under and typical. Why we aim for typical, but that there can be some fluctuation in us all.</a:t>
            </a:r>
          </a:p>
          <a:p>
            <a:pPr marL="171450" indent="-171450">
              <a:buFontTx/>
              <a:buChar char="-"/>
            </a:pPr>
            <a:r>
              <a:rPr lang="en-GB" dirty="0"/>
              <a:t>Any sense can be any threshold in a child with sensory processing difficulty.</a:t>
            </a:r>
          </a:p>
          <a:p>
            <a:pPr marL="171450" indent="-171450">
              <a:buFontTx/>
              <a:buChar char="-"/>
            </a:pPr>
            <a:r>
              <a:rPr lang="en-GB" dirty="0"/>
              <a:t>Problems can occur when we see a cluster of difficulties within a sensory system.</a:t>
            </a:r>
          </a:p>
          <a:p>
            <a:pPr marL="171450" indent="-171450">
              <a:buFontTx/>
              <a:buChar char="-"/>
            </a:pPr>
            <a:r>
              <a:rPr lang="en-GB" dirty="0"/>
              <a:t>Explain that the brain is either happy or not happy with the threshold.</a:t>
            </a:r>
          </a:p>
          <a:p>
            <a:pPr marL="171450" indent="-171450">
              <a:buFontTx/>
              <a:buChar char="-"/>
            </a:pPr>
            <a:r>
              <a:rPr lang="en-GB" dirty="0"/>
              <a:t>Introduce the concept of regulation.</a:t>
            </a:r>
          </a:p>
          <a:p>
            <a:endParaRPr lang="en-GB" dirty="0"/>
          </a:p>
          <a:p>
            <a:endParaRPr lang="en-GB" dirty="0"/>
          </a:p>
          <a:p>
            <a:r>
              <a:rPr lang="en-GB" dirty="0"/>
              <a:t>So when we talk about sensory processing difficulties what do we mean. I am going to use this way of explaining it, hopefully it will make sense.</a:t>
            </a:r>
          </a:p>
          <a:p>
            <a:r>
              <a:rPr lang="en-GB" dirty="0"/>
              <a:t>Thinking about our neurological threshold for sensory input. Remember we have those 8 senses, all receiving information, being processed and contributing to an outcome (what we see).</a:t>
            </a:r>
          </a:p>
          <a:p>
            <a:endParaRPr lang="en-GB" dirty="0"/>
          </a:p>
          <a:p>
            <a:r>
              <a:rPr lang="en-GB" dirty="0"/>
              <a:t>If we say there is a low neurological threshold – it does not take much information from that sense to elicit a response. So you have a very little cup and it fills up very quickly. It doesn’t take much to reach that threshold when it is registered. </a:t>
            </a:r>
          </a:p>
          <a:p>
            <a:endParaRPr lang="en-GB" dirty="0"/>
          </a:p>
          <a:p>
            <a:r>
              <a:rPr lang="en-GB" dirty="0"/>
              <a:t>If we say there is a high neurological threshold – you need a lot more information from the sense to register it. So you have a very big cup, which needs more to fill it up.</a:t>
            </a:r>
          </a:p>
          <a:p>
            <a:endParaRPr lang="en-GB" dirty="0"/>
          </a:p>
          <a:p>
            <a:r>
              <a:rPr lang="en-GB" dirty="0"/>
              <a:t>Any sense can be in any threshold. So a child may have a little cup for tactile (touch) and a big cup auditory. </a:t>
            </a:r>
          </a:p>
          <a:p>
            <a:endParaRPr lang="en-GB" dirty="0"/>
          </a:p>
          <a:p>
            <a:r>
              <a:rPr lang="en-GB" dirty="0"/>
              <a:t>Typical then falls within the middle. There may be fluctuations, but when you need to attend or learn you can. As an example from my day, I may start a bit under responsive, then as I wake up and get what I need (shower, food) I move more into the ready to go zone.</a:t>
            </a:r>
          </a:p>
          <a:p>
            <a:endParaRPr lang="en-GB" dirty="0"/>
          </a:p>
          <a:p>
            <a:endParaRPr lang="en-GB" dirty="0"/>
          </a:p>
          <a:p>
            <a:r>
              <a:rPr lang="en-GB" dirty="0"/>
              <a:t>Give examples of this;</a:t>
            </a:r>
          </a:p>
          <a:p>
            <a:pPr marL="171450" indent="-171450">
              <a:buFontTx/>
              <a:buChar char="-"/>
            </a:pPr>
            <a:r>
              <a:rPr lang="en-GB" dirty="0"/>
              <a:t>Tactile over responsive – sensitive </a:t>
            </a:r>
          </a:p>
          <a:p>
            <a:pPr marL="171450" indent="-171450">
              <a:buFontTx/>
              <a:buChar char="-"/>
            </a:pPr>
            <a:r>
              <a:rPr lang="en-GB" dirty="0"/>
              <a:t>Vestibular under responsive – looking for movement opportunities</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8034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Play until 3:10</a:t>
            </a:r>
          </a:p>
          <a:p>
            <a:endParaRPr lang="en-GB" dirty="0"/>
          </a:p>
          <a:p>
            <a:endParaRPr lang="en-GB" dirty="0"/>
          </a:p>
          <a:p>
            <a:r>
              <a:rPr lang="en-GB" dirty="0"/>
              <a:t>After video</a:t>
            </a:r>
          </a:p>
          <a:p>
            <a:r>
              <a:rPr lang="en-GB" dirty="0"/>
              <a:t>The other aspect to mention is that you can be passive or active with you big or little cup, which we will explain a bit more over the next few slides.</a:t>
            </a:r>
          </a:p>
          <a:p>
            <a:endParaRPr lang="en-GB" dirty="0"/>
          </a:p>
          <a:p>
            <a:r>
              <a:rPr lang="en-GB" dirty="0"/>
              <a:t>Under responsive </a:t>
            </a:r>
          </a:p>
          <a:p>
            <a:r>
              <a:rPr lang="en-GB" dirty="0"/>
              <a:t>	– passive =registration/bystander</a:t>
            </a:r>
          </a:p>
          <a:p>
            <a:r>
              <a:rPr lang="en-GB" dirty="0"/>
              <a:t>	- active = seeking</a:t>
            </a:r>
          </a:p>
          <a:p>
            <a:endParaRPr lang="en-GB" dirty="0"/>
          </a:p>
          <a:p>
            <a:r>
              <a:rPr lang="en-GB" dirty="0"/>
              <a:t>Over responsive</a:t>
            </a:r>
          </a:p>
          <a:p>
            <a:r>
              <a:rPr lang="en-GB" dirty="0"/>
              <a:t>	- passive = sensitive</a:t>
            </a:r>
          </a:p>
          <a:p>
            <a:r>
              <a:rPr lang="en-GB" dirty="0"/>
              <a:t>	- active = avoider</a:t>
            </a:r>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459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To explain what over responsive looks like</a:t>
            </a:r>
          </a:p>
          <a:p>
            <a:pPr marL="171450" indent="-171450">
              <a:buFontTx/>
              <a:buChar char="-"/>
            </a:pPr>
            <a:r>
              <a:rPr lang="en-GB" dirty="0"/>
              <a:t>Provide x drive resources</a:t>
            </a:r>
          </a:p>
          <a:p>
            <a:pPr marL="171450" indent="-171450">
              <a:buFontTx/>
              <a:buChar char="-"/>
            </a:pPr>
            <a:endParaRPr lang="en-GB" dirty="0"/>
          </a:p>
          <a:p>
            <a:endParaRPr lang="en-GB" dirty="0"/>
          </a:p>
          <a:p>
            <a:r>
              <a:rPr lang="en-GB" dirty="0"/>
              <a:t>This is your little cup, so it does not take much sensory information to fill it up.</a:t>
            </a:r>
          </a:p>
          <a:p>
            <a:r>
              <a:rPr lang="en-GB" dirty="0"/>
              <a:t>Too much information coming through :</a:t>
            </a:r>
          </a:p>
          <a:p>
            <a:r>
              <a:rPr lang="en-GB" dirty="0"/>
              <a:t>If a child is oversensitive</a:t>
            </a:r>
            <a:r>
              <a:rPr lang="en-GB" baseline="0" dirty="0"/>
              <a:t> they may hear sounds that others can’t hear, show sensitivity to light, find certain textures uncomfortable or react strongly to other people touching them. </a:t>
            </a:r>
          </a:p>
          <a:p>
            <a:endParaRPr lang="en-GB" baseline="0" dirty="0"/>
          </a:p>
          <a:p>
            <a:r>
              <a:rPr lang="en-GB" baseline="0" dirty="0"/>
              <a:t>We may think of them as sensitive or defensive.  Relatively harmless input can be interpreted as potentially harmful – eliciting a fight, freeze or flight response.  E.g. gagging at the sight of a particular food, fear of falling if they have to close their eyes in the shower, people singing.  </a:t>
            </a:r>
          </a:p>
          <a:p>
            <a:endParaRPr lang="en-GB" baseline="0" dirty="0"/>
          </a:p>
          <a:p>
            <a:r>
              <a:rPr lang="en-GB" baseline="0" dirty="0"/>
              <a:t>This can leads to sensory overload and meltdowns.  </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9301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r>
              <a:rPr lang="en-GB" dirty="0"/>
              <a:t>- Video explaining over responsiveness</a:t>
            </a:r>
          </a:p>
          <a:p>
            <a:endParaRPr lang="en-GB" dirty="0"/>
          </a:p>
          <a:p>
            <a:r>
              <a:rPr lang="en-GB" dirty="0"/>
              <a:t>NAS video – 1 minute, 24 seconds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6449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B0DFB-E66A-4070-AB9F-036F9F3A09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8F3831-8952-4C0F-900B-809BC5F2B9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0F0D05-9706-494B-97D3-FFD999B3B56A}"/>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FD6F1994-0795-4556-AC16-FAEAF358B3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7912AF-030C-48AF-B303-ACE25E0EDCB9}"/>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415549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C3A72-8B98-4B59-8C6A-AE6E6D793EF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4A74317-74CB-4BD6-9B92-DAD019AE6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F726FC-9DEF-4E96-BFD1-9CB78B1D385B}"/>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06879A05-1137-4643-B897-AD8E8E18B6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6E16B0-8358-4B78-81A7-D38472C58323}"/>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3806818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4B5521-D1F4-4BBE-A9CF-2AE337A8A7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021587-2A60-473D-ABA0-5D81C7B588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D988C0-C3C9-4378-9C67-394D9D00EC52}"/>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50DECAEB-CBE8-4949-AE96-B6228CD859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05ED75-D42B-4AA7-B95B-28057F25700F}"/>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2857423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4C06A-AFBF-4312-99CD-18240BE241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A87143D-EABD-4EC7-8A7D-628D40C8D4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9C48811-7E2A-485A-8359-D53F03398BA7}"/>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BAF82656-725F-414D-847E-587FEBF3D82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314C74C-62E9-436A-BD01-4D0BC8902BB3}"/>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937759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48F0-822A-48FD-BB22-50D2544A73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EFF36C-EB5A-403B-B37F-0661584DAC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6DECE1-CBD5-4EF9-A796-B4B4FB1AC960}"/>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FF0D2963-46A1-4F6B-8B04-83F2CB90A8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FB57F75-820C-4C7F-89B1-D4E18DAC14C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417634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9CAEF-0963-46A1-A0D5-DD41B78127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D91E46-8F49-481D-9A74-584634E600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AB1659-45D1-472D-917B-EA97B111C8CE}"/>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6E14FFBA-7A49-4459-BFD8-F5FCED9C507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E7EA84C-396B-4EE0-9C3D-3ABBED6C20E6}"/>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920842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92E5F-7863-47C5-97F5-8CC2FB34CA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4DBCE2-3C65-49FD-8B96-880B54748D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775DF82-CB7F-4BB0-A6B4-F004A56462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A2F5AE9-15E2-421B-B672-F31F90346D26}"/>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1E25CF49-AE65-43E2-9A47-4AE51E99CA2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D438120-F255-4078-BF3E-67EF10EAD8FF}"/>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934184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E3005-5A89-4EE8-A89B-6633FBAA89A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1AFB42-3818-442A-8AF8-62C312B792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CB84646-8381-4FAB-8355-DD1F1DFFE4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E216DBC-1051-4274-AE01-FC60F3E169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4C29F0-9847-48A0-92AF-DFF339C2CE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386D7D-F7E4-4F0D-B9C3-D65DE13CE023}"/>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8" name="Footer Placeholder 7">
            <a:extLst>
              <a:ext uri="{FF2B5EF4-FFF2-40B4-BE49-F238E27FC236}">
                <a16:creationId xmlns:a16="http://schemas.microsoft.com/office/drawing/2014/main" id="{FB9AA631-AF7D-4AE7-BB6A-4E3ADB746BBC}"/>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958C67E-95B1-4EFE-B8BC-3543E4623C0C}"/>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092923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D1645-3481-49E8-8DED-78FEF70FDB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C433AB-DBE0-441F-8540-215BBFCEEAD4}"/>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4" name="Footer Placeholder 3">
            <a:extLst>
              <a:ext uri="{FF2B5EF4-FFF2-40B4-BE49-F238E27FC236}">
                <a16:creationId xmlns:a16="http://schemas.microsoft.com/office/drawing/2014/main" id="{1DE9116A-3DD9-4461-9351-D43D6F83109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518DBC97-246A-47F7-B7A3-FF048066ED9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9044045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395485-856E-4DC8-B918-2215CFF88478}"/>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3" name="Footer Placeholder 2">
            <a:extLst>
              <a:ext uri="{FF2B5EF4-FFF2-40B4-BE49-F238E27FC236}">
                <a16:creationId xmlns:a16="http://schemas.microsoft.com/office/drawing/2014/main" id="{F74987E1-4309-43C1-A76A-0B3F97C5386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01FE7AD-5851-4812-AB27-68D44B325E2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480549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F1A7F-82A6-4AD6-9AB8-1AE766BF1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663C1F4-7E20-4F36-B99E-D7561F0330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06D96E-F9E5-492E-9802-41B55B2F5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95378A-EFF6-403C-B41F-D74848AE3B1C}"/>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20B9CDAA-AD93-44E7-9327-EF4A38B4A71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0BF9AC4-4684-4C35-94F0-21420FBBC43D}"/>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255483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BC926-7254-4F32-943C-7A4A7D890C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0D5DA-E9AD-41F6-BC8C-265BC83BB9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227665-DA18-4EDE-901B-6FB6EB6FEEDB}"/>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8BA4DEE9-6607-407C-A1AE-900BC04175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1219FE-BC1D-452C-BC0D-1B0E5ED7C99F}"/>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35398277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083D9-14F3-438A-993A-C40EE6486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E61F058-5BC6-45D2-A550-D16EBBCE8B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42F03BE7-9448-466C-A7A1-02D8EE7C7E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E574D8-A00B-471B-BC2E-D26ABA6E65B5}"/>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A8743E3A-7F4D-480A-B23F-E9084E64099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42C9B94-064F-4E7E-9325-A137395E5AA8}"/>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518069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7E511-AB85-4033-99E3-DE35E9B0E23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17D2439-2F1F-4985-BBF4-4594F6D1DD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E5381B-89D0-42DE-93BD-F213C77015E8}"/>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37C8ADBC-C1FC-4623-B3D7-BE1E3E40C4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BCF219D-7551-4C79-A9A2-F67EE04CEC2E}"/>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41048059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21D51B-58AD-40C3-A628-9768B905193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2AC8C6-B3A1-4D38-8AF0-5C5AEE4472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4E3737-BD34-415B-A7AB-7A9C04E85456}"/>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C93A2A34-02E8-4E58-8FDD-FCE0C12888E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FE92B28-9966-4DE0-9E3A-3B6949A51C9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4085790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770071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8C1DA-BA21-4854-BD23-739AF5B08C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6BA99E-1DFD-43BA-883B-1B3FF37B2D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0C809E-7E05-4032-863B-3EEB5B0CB3D7}"/>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19AAC8B4-FA28-4E7D-AAE4-7C122ADF6A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D6BD98-B516-477D-9D47-6790854B37C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0581006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E50AA-D6B0-4CBD-9984-B78F6E4446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AA71B-3F8C-48C9-8669-A048DA7EF98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93D60B-129F-40DF-9739-5DF5CBE74270}"/>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8CB0687C-B696-42B2-A720-6B2AB369F4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881536-C8B2-41FD-A25D-75E1E493301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0404745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DBEC-88C7-4344-A6B6-6C095592C0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8B63985-B2A7-43F6-9606-514A9C55D0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32095C-6F1E-40AC-899E-F4A0A573931E}"/>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DDD3622C-B41A-4D94-8E3B-0A007BE1E9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CAE06D-FD41-4CB9-88E5-538F5A3F7FC9}"/>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35662171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12DAB-22E0-4391-BAB7-3CC3F8F7195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1B5011-6CD2-4C42-8C6E-A844D5123F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EE2FAC9-1873-4740-B442-70E4E1920E6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81556B-5CCD-40F3-8A3E-06D9AE9B3951}"/>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A0AC9887-BA7D-4C3F-9F78-69B73C1F4C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BD8854-7A12-49AC-83A9-A5D8CFA017DD}"/>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27361394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AF2FB-8422-4B80-AC45-C7B7126EB3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92C39F-30F8-4351-B1C5-456DF8F183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EC667F-E3ED-464B-8ACB-86F05DD9F09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16FE137-A8E8-4E9F-B116-A4C0D6CDE7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7A840E-4E65-4602-A310-09C58E71E8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CFB92F-266B-4C26-8311-2D2C1D9C8EE0}"/>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8" name="Footer Placeholder 7">
            <a:extLst>
              <a:ext uri="{FF2B5EF4-FFF2-40B4-BE49-F238E27FC236}">
                <a16:creationId xmlns:a16="http://schemas.microsoft.com/office/drawing/2014/main" id="{F821C2D4-5CC9-4ED6-BCFF-BF5F2CC280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C1C8A6A-FF1A-4C9B-9DD8-EC32E24FED96}"/>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7863296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6CED9-811B-4FBB-8BB5-02D9D30374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E17CB3C-1E8D-41B8-A0FA-33D7BD2B1D98}"/>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4" name="Footer Placeholder 3">
            <a:extLst>
              <a:ext uri="{FF2B5EF4-FFF2-40B4-BE49-F238E27FC236}">
                <a16:creationId xmlns:a16="http://schemas.microsoft.com/office/drawing/2014/main" id="{BE5D156A-8691-4292-A1C9-4E184CC5804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F8A2CC4-58C9-4E42-AB10-44E1FE9FE1D0}"/>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55045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4ACDE-68E4-466C-8A2B-5EE8A7569F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B90E4B-6DBC-428E-9E2B-CDC7D5B9BA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74D2DF-70F4-4719-B5E9-5662B5EC8EE7}"/>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6DD9E776-315F-414E-B5DB-D84BB8D27C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06E23B-E998-43CE-BFD5-898400CB8785}"/>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769714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1F8DA-7BCA-45F7-8634-C0AF6B9074FD}"/>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3" name="Footer Placeholder 2">
            <a:extLst>
              <a:ext uri="{FF2B5EF4-FFF2-40B4-BE49-F238E27FC236}">
                <a16:creationId xmlns:a16="http://schemas.microsoft.com/office/drawing/2014/main" id="{26DDFB87-E6A0-4889-98EE-6C2AA5EB40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057B9E9-D446-4208-A6E7-A730AB26C62D}"/>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3717787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562D4-2E8A-4A5D-AA8A-9102103507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1D02DD-734C-417D-9BAF-AB61118A9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5589D9A-ACA6-42C2-942E-4D24CD0419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B8895C-5EC9-4E23-82C4-0E2A90D4A5AD}"/>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A38EEEC5-3ADB-467A-8FFA-C4A1F854F2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857F24-3FFF-471A-A9F0-19B32F1420E3}"/>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327093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C4BD7-9447-4ADB-AA10-AEC99BB0C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DC9AC6-A120-4F67-969C-C1B7C6CD1B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52EF425-3353-4958-A890-9E36E961E6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3BE584-04E3-45DD-B235-54DBDCB26256}"/>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DAA35B53-F8A2-42D3-9A5B-A2264D3482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EDC6AD-F061-4207-A9FA-B81822083D83}"/>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32200977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7E8C-F425-4720-9830-80636CB2AC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915221-1194-4018-B9B4-DB64536415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39D201-53DC-40A4-A2DD-4F8A4949EA11}"/>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6D6C2254-4844-40B7-A864-486CC2ED77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0D4D9F-0F9B-466F-8F03-4A352CD0B7C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2664106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D2D40D-EC5B-4CE2-A3D6-AAA484D05A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0A27323-E461-44D4-A8AE-139DAFAAA3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40AF59-C236-494F-8B5F-316FBC07BB87}"/>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6BAD5C00-8DCE-4446-A9C7-5D70442CC5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6FA4B2-4F79-4112-971A-81D86137DFF5}"/>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968886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5DB72-2942-4B87-9657-76CC669FC2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8758C0A-E718-4B74-9A13-B322CD1973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CBF8B15-C05F-437C-8E7E-0C17B95FB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A8B9D5-52C3-46C4-B616-AA913593A41D}"/>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6" name="Footer Placeholder 5">
            <a:extLst>
              <a:ext uri="{FF2B5EF4-FFF2-40B4-BE49-F238E27FC236}">
                <a16:creationId xmlns:a16="http://schemas.microsoft.com/office/drawing/2014/main" id="{D1C84EF4-FF2F-4DE9-AFD1-0D89BD2191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D369FD-805C-4806-9251-1E14CA1741EB}"/>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173343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30A2A-F14F-4F93-8964-7F3D475A48D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52CDA8-73A7-4D89-A532-99DEA43BC1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8078CD-0087-408A-ACFC-73596AA604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ADDF407-08E0-4D17-BD91-3DCB0B2C24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012414-CB04-4B26-A3CA-1E8D3537C6B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7F83677-5529-4EEC-BD23-DE1F64D7254F}"/>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8" name="Footer Placeholder 7">
            <a:extLst>
              <a:ext uri="{FF2B5EF4-FFF2-40B4-BE49-F238E27FC236}">
                <a16:creationId xmlns:a16="http://schemas.microsoft.com/office/drawing/2014/main" id="{2302032E-2065-4756-B445-A373B91FB7A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49984E5-1F4B-4F85-910A-6FD10321BE0C}"/>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1315294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F7A43-7AF9-4863-9128-8D385A8561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5271060-8391-48A9-933A-61D1B53D32A2}"/>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4" name="Footer Placeholder 3">
            <a:extLst>
              <a:ext uri="{FF2B5EF4-FFF2-40B4-BE49-F238E27FC236}">
                <a16:creationId xmlns:a16="http://schemas.microsoft.com/office/drawing/2014/main" id="{CFEB8752-E99A-4AC0-9A11-EB6F185428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1378633-D1F3-49E8-864F-89AB9EB1DAC2}"/>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906142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FA0D15-92E4-4952-AB8F-F68813560FA1}"/>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3" name="Footer Placeholder 2">
            <a:extLst>
              <a:ext uri="{FF2B5EF4-FFF2-40B4-BE49-F238E27FC236}">
                <a16:creationId xmlns:a16="http://schemas.microsoft.com/office/drawing/2014/main" id="{C9E9857C-66A8-4AE5-BF97-0596F54C0C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609900-72B7-4772-AA84-BA3FEE2FA8F6}"/>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2907856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1DC6F-53F9-4310-9188-73334FC94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3CF6D45-130D-4F27-B4CB-E425E6D410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07FE312-3C7E-4B01-8065-5C4EB163A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3B59F6-628D-4150-8970-8B72112046FB}"/>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6" name="Footer Placeholder 5">
            <a:extLst>
              <a:ext uri="{FF2B5EF4-FFF2-40B4-BE49-F238E27FC236}">
                <a16:creationId xmlns:a16="http://schemas.microsoft.com/office/drawing/2014/main" id="{87A044D0-9DC9-487E-B4DD-85951723E6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1F9C65-2439-4EBE-9F9E-0CC92FD2F151}"/>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216757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EF2F0-C31D-494E-B2EA-4E49F4C7C4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FD647AC-DCD9-46F6-A9EA-12E78CFF90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B8C7176-335A-4147-BA9F-924E2A91B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D21B9E-6757-4937-A6EC-84FFD3CA658E}"/>
              </a:ext>
            </a:extLst>
          </p:cNvPr>
          <p:cNvSpPr>
            <a:spLocks noGrp="1"/>
          </p:cNvSpPr>
          <p:nvPr>
            <p:ph type="dt" sz="half" idx="10"/>
          </p:nvPr>
        </p:nvSpPr>
        <p:spPr/>
        <p:txBody>
          <a:bodyPr/>
          <a:lstStyle/>
          <a:p>
            <a:fld id="{242540A1-4C32-4A36-BD85-619C641A1244}" type="datetimeFigureOut">
              <a:rPr lang="en-GB" smtClean="0"/>
              <a:t>15/03/2023</a:t>
            </a:fld>
            <a:endParaRPr lang="en-GB"/>
          </a:p>
        </p:txBody>
      </p:sp>
      <p:sp>
        <p:nvSpPr>
          <p:cNvPr id="6" name="Footer Placeholder 5">
            <a:extLst>
              <a:ext uri="{FF2B5EF4-FFF2-40B4-BE49-F238E27FC236}">
                <a16:creationId xmlns:a16="http://schemas.microsoft.com/office/drawing/2014/main" id="{D586080F-7992-44B2-8DF7-9DF67631DA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E60142-04D1-4981-9E34-FC10495B3DAA}"/>
              </a:ext>
            </a:extLst>
          </p:cNvPr>
          <p:cNvSpPr>
            <a:spLocks noGrp="1"/>
          </p:cNvSpPr>
          <p:nvPr>
            <p:ph type="sldNum" sz="quarter" idx="12"/>
          </p:nvPr>
        </p:nvSpPr>
        <p:spPr/>
        <p:txBody>
          <a:bodyPr/>
          <a:lstStyle/>
          <a:p>
            <a:fld id="{328D9CEE-AA29-4AA7-8E36-D6A9AFCA93AE}" type="slidenum">
              <a:rPr lang="en-GB" smtClean="0"/>
              <a:t>‹#›</a:t>
            </a:fld>
            <a:endParaRPr lang="en-GB"/>
          </a:p>
        </p:txBody>
      </p:sp>
    </p:spTree>
    <p:extLst>
      <p:ext uri="{BB962C8B-B14F-4D97-AF65-F5344CB8AC3E}">
        <p14:creationId xmlns:p14="http://schemas.microsoft.com/office/powerpoint/2010/main" val="372765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218661-C852-4D3C-977A-D20D691526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1FC0E22-ECDB-4AE2-94D1-23F2919E83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061FB8-A5F2-4177-A439-613A8E4AE3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2540A1-4C32-4A36-BD85-619C641A1244}" type="datetimeFigureOut">
              <a:rPr lang="en-GB" smtClean="0"/>
              <a:t>15/03/2023</a:t>
            </a:fld>
            <a:endParaRPr lang="en-GB"/>
          </a:p>
        </p:txBody>
      </p:sp>
      <p:sp>
        <p:nvSpPr>
          <p:cNvPr id="5" name="Footer Placeholder 4">
            <a:extLst>
              <a:ext uri="{FF2B5EF4-FFF2-40B4-BE49-F238E27FC236}">
                <a16:creationId xmlns:a16="http://schemas.microsoft.com/office/drawing/2014/main" id="{2BD1CE4D-9C45-4BA9-AFA0-0100CC8386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5590C6-6E2F-4AC2-9247-AFBA02E75E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D9CEE-AA29-4AA7-8E36-D6A9AFCA93AE}" type="slidenum">
              <a:rPr lang="en-GB" smtClean="0"/>
              <a:t>‹#›</a:t>
            </a:fld>
            <a:endParaRPr lang="en-GB"/>
          </a:p>
        </p:txBody>
      </p:sp>
    </p:spTree>
    <p:extLst>
      <p:ext uri="{BB962C8B-B14F-4D97-AF65-F5344CB8AC3E}">
        <p14:creationId xmlns:p14="http://schemas.microsoft.com/office/powerpoint/2010/main" val="340078718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675301-9893-43E1-9560-95AF162542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3792A5-A90F-4426-9368-4F5B419368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012901-1558-4B5C-BB2F-E1F1852FF6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B9578E9D-B6B5-4E1C-A963-45ACDCFC37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955060D1-AB38-452F-8525-D24088D10A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62190-9B9D-447C-9DE2-671911DAA5DE}" type="slidenum">
              <a:rPr lang="en-GB" smtClean="0"/>
              <a:t>‹#›</a:t>
            </a:fld>
            <a:endParaRPr lang="en-GB" dirty="0"/>
          </a:p>
        </p:txBody>
      </p:sp>
    </p:spTree>
    <p:extLst>
      <p:ext uri="{BB962C8B-B14F-4D97-AF65-F5344CB8AC3E}">
        <p14:creationId xmlns:p14="http://schemas.microsoft.com/office/powerpoint/2010/main" val="1241192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72A001-204E-4515-9CF1-CFDACE791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C78695-1A46-4164-8A3F-8204C1FCCF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2EC635-AAF5-4448-90A6-35B5D3E696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EC6C2505-3EBB-4784-8E84-B17C2F4AA7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88530EA-33FC-4A28-9C82-F338C408C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A3C8D-3749-4F0E-A038-30E7CB1C8267}" type="slidenum">
              <a:rPr lang="en-GB" smtClean="0"/>
              <a:t>‹#›</a:t>
            </a:fld>
            <a:endParaRPr lang="en-GB"/>
          </a:p>
        </p:txBody>
      </p:sp>
    </p:spTree>
    <p:extLst>
      <p:ext uri="{BB962C8B-B14F-4D97-AF65-F5344CB8AC3E}">
        <p14:creationId xmlns:p14="http://schemas.microsoft.com/office/powerpoint/2010/main" val="1855446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www.google.com/url?sa=i&amp;url=http://www.wales.nhs.uk/sitesplus/866/home&amp;psig=AOvVaw28vVxM9QEG-63JvP6cMNhx&amp;ust=1584100719450000&amp;source=images&amp;cd=vfe&amp;ved=0CAIQjRxqFwoTCMCQlZfxlOgCFQAAAAAdAAAAABAK"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3.xml"/><Relationship Id="rId5" Type="http://schemas.openxmlformats.org/officeDocument/2006/relationships/image" Target="../media/image9.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hyperlink" Target="https://youtu.be/ueDQjhJDqIg" TargetMode="External"/><Relationship Id="rId5" Type="http://schemas.openxmlformats.org/officeDocument/2006/relationships/hyperlink" Target="https://youtu.be/Oquc160D1dw" TargetMode="External"/><Relationship Id="rId4" Type="http://schemas.openxmlformats.org/officeDocument/2006/relationships/hyperlink" Target="https://youtu.be/trEVtjr6LLw"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3.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3.xml"/><Relationship Id="rId1" Type="http://schemas.openxmlformats.org/officeDocument/2006/relationships/video" Target="https://www.youtube.com/embed/D1G5ssZlVUw?feature=oembed" TargetMode="External"/><Relationship Id="rId6" Type="http://schemas.openxmlformats.org/officeDocument/2006/relationships/hyperlink" Target="https://www.youtube.com/watch?v=D1G5ssZlVUw" TargetMode="External"/><Relationship Id="rId5" Type="http://schemas.openxmlformats.org/officeDocument/2006/relationships/image" Target="../media/image10.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hyperlink" Target="https://www.youtube.com/watch?v=aPknwW8mPAM" TargetMode="External"/><Relationship Id="rId2" Type="http://schemas.openxmlformats.org/officeDocument/2006/relationships/slideLayout" Target="../slideLayouts/slideLayout23.xml"/><Relationship Id="rId1" Type="http://schemas.openxmlformats.org/officeDocument/2006/relationships/video" Target="https://www.youtube.com/embed/Lr4_dOorquQ?feature=oembed" TargetMode="Externa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DEE5C6BA-FE2A-4C38-8D88-E70C06E54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3" name="Picture 72">
            <a:extLst>
              <a:ext uri="{FF2B5EF4-FFF2-40B4-BE49-F238E27FC236}">
                <a16:creationId xmlns:a16="http://schemas.microsoft.com/office/drawing/2014/main" id="{53E66F28-0926-4CFB-BDAB-646CAB184C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p:cNvSpPr>
            <a:spLocks noGrp="1"/>
          </p:cNvSpPr>
          <p:nvPr>
            <p:ph type="ctrTitle"/>
          </p:nvPr>
        </p:nvSpPr>
        <p:spPr>
          <a:xfrm>
            <a:off x="804672" y="1468126"/>
            <a:ext cx="5688426" cy="1454051"/>
          </a:xfrm>
        </p:spPr>
        <p:txBody>
          <a:bodyPr vert="horz" lIns="91440" tIns="45720" rIns="91440" bIns="45720" rtlCol="0" anchor="ctr">
            <a:noAutofit/>
          </a:bodyPr>
          <a:lstStyle/>
          <a:p>
            <a:pPr algn="l"/>
            <a:r>
              <a:rPr lang="en-US" sz="5400" b="1" kern="1200" dirty="0">
                <a:solidFill>
                  <a:schemeClr val="tx2"/>
                </a:solidFill>
                <a:latin typeface="+mj-lt"/>
                <a:ea typeface="+mj-ea"/>
                <a:cs typeface="+mj-cs"/>
              </a:rPr>
              <a:t>Sensory processing</a:t>
            </a:r>
          </a:p>
        </p:txBody>
      </p:sp>
      <p:sp>
        <p:nvSpPr>
          <p:cNvPr id="75" name="Freeform 60">
            <a:extLst>
              <a:ext uri="{FF2B5EF4-FFF2-40B4-BE49-F238E27FC236}">
                <a16:creationId xmlns:a16="http://schemas.microsoft.com/office/drawing/2014/main" id="{DE9FA85F-F0FB-4952-A05F-04CC67B18E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Subtitle 2"/>
          <p:cNvSpPr>
            <a:spLocks noGrp="1"/>
          </p:cNvSpPr>
          <p:nvPr>
            <p:ph type="subTitle" idx="1"/>
          </p:nvPr>
        </p:nvSpPr>
        <p:spPr>
          <a:xfrm>
            <a:off x="773434" y="4556920"/>
            <a:ext cx="6144201" cy="2297354"/>
          </a:xfrm>
        </p:spPr>
        <p:txBody>
          <a:bodyPr vert="horz" lIns="91440" tIns="45720" rIns="91440" bIns="45720" rtlCol="0" anchor="ctr">
            <a:normAutofit/>
          </a:bodyPr>
          <a:lstStyle/>
          <a:p>
            <a:pPr algn="l"/>
            <a:endParaRPr lang="en-US" sz="2800" dirty="0">
              <a:solidFill>
                <a:schemeClr val="tx2"/>
              </a:solidFill>
            </a:endParaRPr>
          </a:p>
          <a:p>
            <a:pPr algn="l"/>
            <a:endParaRPr lang="en-US" sz="2800" dirty="0">
              <a:solidFill>
                <a:schemeClr val="tx2"/>
              </a:solidFill>
            </a:endParaRPr>
          </a:p>
          <a:p>
            <a:pPr algn="l"/>
            <a:r>
              <a:rPr lang="en-US" sz="2800" dirty="0">
                <a:solidFill>
                  <a:schemeClr val="tx2"/>
                </a:solidFill>
              </a:rPr>
              <a:t>Children’s Occupational Therapy Service</a:t>
            </a:r>
          </a:p>
          <a:p>
            <a:pPr algn="l"/>
            <a:r>
              <a:rPr lang="en-US" sz="2800" dirty="0">
                <a:solidFill>
                  <a:schemeClr val="tx2"/>
                </a:solidFill>
              </a:rPr>
              <a:t>Aneurin Bevan University Health Board</a:t>
            </a: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p:txBody>
      </p:sp>
      <p:sp>
        <p:nvSpPr>
          <p:cNvPr id="77" name="Freeform 68">
            <a:extLst>
              <a:ext uri="{FF2B5EF4-FFF2-40B4-BE49-F238E27FC236}">
                <a16:creationId xmlns:a16="http://schemas.microsoft.com/office/drawing/2014/main" id="{FEBD362A-CC27-47D9-8FC3-A5E91BA07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4">
            <a:alphaModFix/>
          </a:blip>
          <a:srcRect l="36463" r="43574"/>
          <a:stretch/>
        </p:blipFill>
        <p:spPr>
          <a:xfrm>
            <a:off x="7457440" y="3132057"/>
            <a:ext cx="4734560" cy="3735418"/>
          </a:xfrm>
          <a:custGeom>
            <a:avLst/>
            <a:gdLst/>
            <a:ahLst/>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effectLst>
            <a:softEdge rad="0"/>
          </a:effectLst>
        </p:spPr>
      </p:pic>
      <p:pic>
        <p:nvPicPr>
          <p:cNvPr id="10" name="Picture 2" descr="Image result for aneurin bevan logo">
            <a:hlinkClick r:id="rId5"/>
            <a:extLst>
              <a:ext uri="{FF2B5EF4-FFF2-40B4-BE49-F238E27FC236}">
                <a16:creationId xmlns:a16="http://schemas.microsoft.com/office/drawing/2014/main" id="{59E30980-3164-489E-8014-72D19A350A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2197" y="-5750"/>
            <a:ext cx="2581996" cy="1680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094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Over responsive example</a:t>
            </a:r>
          </a:p>
        </p:txBody>
      </p:sp>
      <p:pic>
        <p:nvPicPr>
          <p:cNvPr id="3" name="Picture 2">
            <a:extLst>
              <a:ext uri="{FF2B5EF4-FFF2-40B4-BE49-F238E27FC236}">
                <a16:creationId xmlns:a16="http://schemas.microsoft.com/office/drawing/2014/main" id="{A42FFBE6-168F-49CF-90A8-49AB17A7293D}"/>
              </a:ext>
            </a:extLst>
          </p:cNvPr>
          <p:cNvPicPr>
            <a:picLocks noChangeAspect="1"/>
          </p:cNvPicPr>
          <p:nvPr/>
        </p:nvPicPr>
        <p:blipFill>
          <a:blip r:embed="rId4"/>
          <a:stretch>
            <a:fillRect/>
          </a:stretch>
        </p:blipFill>
        <p:spPr>
          <a:xfrm>
            <a:off x="9958108" y="3906583"/>
            <a:ext cx="2102976" cy="2812731"/>
          </a:xfrm>
          <a:prstGeom prst="rect">
            <a:avLst/>
          </a:prstGeom>
        </p:spPr>
      </p:pic>
      <p:pic>
        <p:nvPicPr>
          <p:cNvPr id="34" name="Picture 33">
            <a:extLst>
              <a:ext uri="{FF2B5EF4-FFF2-40B4-BE49-F238E27FC236}">
                <a16:creationId xmlns:a16="http://schemas.microsoft.com/office/drawing/2014/main" id="{4D3DEA68-5A37-4571-B753-0689BF19CF9C}"/>
              </a:ext>
            </a:extLst>
          </p:cNvPr>
          <p:cNvPicPr>
            <a:picLocks noChangeAspect="1"/>
          </p:cNvPicPr>
          <p:nvPr/>
        </p:nvPicPr>
        <p:blipFill>
          <a:blip r:embed="rId5"/>
          <a:stretch>
            <a:fillRect/>
          </a:stretch>
        </p:blipFill>
        <p:spPr>
          <a:xfrm>
            <a:off x="9395562" y="1239503"/>
            <a:ext cx="499915" cy="499915"/>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D6065E2C-36E9-475C-B2CB-95101DEFF0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48126" y="3436370"/>
            <a:ext cx="1461856" cy="1876578"/>
          </a:xfrm>
          <a:prstGeom prst="rect">
            <a:avLst/>
          </a:prstGeom>
        </p:spPr>
      </p:pic>
      <p:sp>
        <p:nvSpPr>
          <p:cNvPr id="8" name="Rectangle: Rounded Corners 7">
            <a:extLst>
              <a:ext uri="{FF2B5EF4-FFF2-40B4-BE49-F238E27FC236}">
                <a16:creationId xmlns:a16="http://schemas.microsoft.com/office/drawing/2014/main" id="{022D3E20-5DDC-472E-866C-D66CC3ABB23B}"/>
              </a:ext>
            </a:extLst>
          </p:cNvPr>
          <p:cNvSpPr/>
          <p:nvPr/>
        </p:nvSpPr>
        <p:spPr>
          <a:xfrm>
            <a:off x="355601" y="2753936"/>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Dislikes clothes labels, new school shoes, polo shirts around their neck</a:t>
            </a:r>
          </a:p>
        </p:txBody>
      </p:sp>
      <p:sp>
        <p:nvSpPr>
          <p:cNvPr id="18" name="Rectangle: Rounded Corners 17">
            <a:extLst>
              <a:ext uri="{FF2B5EF4-FFF2-40B4-BE49-F238E27FC236}">
                <a16:creationId xmlns:a16="http://schemas.microsoft.com/office/drawing/2014/main" id="{7D326F05-2FB7-4979-B597-625BEB74C3E2}"/>
              </a:ext>
            </a:extLst>
          </p:cNvPr>
          <p:cNvSpPr/>
          <p:nvPr/>
        </p:nvSpPr>
        <p:spPr>
          <a:xfrm>
            <a:off x="130916" y="4104065"/>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Cautious of new equipment, prefers feet on the floor, gets car sick</a:t>
            </a:r>
          </a:p>
        </p:txBody>
      </p:sp>
      <p:sp>
        <p:nvSpPr>
          <p:cNvPr id="20" name="Rectangle: Rounded Corners 19">
            <a:extLst>
              <a:ext uri="{FF2B5EF4-FFF2-40B4-BE49-F238E27FC236}">
                <a16:creationId xmlns:a16="http://schemas.microsoft.com/office/drawing/2014/main" id="{7728BFAC-AAF5-445F-B1F0-C0A9CA0F3EB5}"/>
              </a:ext>
            </a:extLst>
          </p:cNvPr>
          <p:cNvSpPr/>
          <p:nvPr/>
        </p:nvSpPr>
        <p:spPr>
          <a:xfrm>
            <a:off x="575735" y="5454194"/>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Nervous with changes of floor surface, or going up/down stairs</a:t>
            </a:r>
          </a:p>
        </p:txBody>
      </p:sp>
      <p:sp>
        <p:nvSpPr>
          <p:cNvPr id="22" name="Rectangle: Rounded Corners 21">
            <a:extLst>
              <a:ext uri="{FF2B5EF4-FFF2-40B4-BE49-F238E27FC236}">
                <a16:creationId xmlns:a16="http://schemas.microsoft.com/office/drawing/2014/main" id="{B2BEC91E-8EFD-44F7-8717-39C6638F5810}"/>
              </a:ext>
            </a:extLst>
          </p:cNvPr>
          <p:cNvSpPr/>
          <p:nvPr/>
        </p:nvSpPr>
        <p:spPr>
          <a:xfrm>
            <a:off x="6273800" y="2753936"/>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Avoids certain food textures</a:t>
            </a:r>
          </a:p>
        </p:txBody>
      </p:sp>
      <p:sp>
        <p:nvSpPr>
          <p:cNvPr id="23" name="Rectangle: Rounded Corners 22">
            <a:extLst>
              <a:ext uri="{FF2B5EF4-FFF2-40B4-BE49-F238E27FC236}">
                <a16:creationId xmlns:a16="http://schemas.microsoft.com/office/drawing/2014/main" id="{315A397E-0FE5-4392-BBED-0F7400E10A20}"/>
              </a:ext>
            </a:extLst>
          </p:cNvPr>
          <p:cNvSpPr/>
          <p:nvPr/>
        </p:nvSpPr>
        <p:spPr>
          <a:xfrm>
            <a:off x="5930725" y="4104065"/>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Becomes very upset during personal grooming tasks</a:t>
            </a:r>
          </a:p>
        </p:txBody>
      </p:sp>
      <p:sp>
        <p:nvSpPr>
          <p:cNvPr id="24" name="Rectangle: Rounded Corners 23">
            <a:extLst>
              <a:ext uri="{FF2B5EF4-FFF2-40B4-BE49-F238E27FC236}">
                <a16:creationId xmlns:a16="http://schemas.microsoft.com/office/drawing/2014/main" id="{5B5FEE46-9450-4D04-9B71-ACA26A828E48}"/>
              </a:ext>
            </a:extLst>
          </p:cNvPr>
          <p:cNvSpPr/>
          <p:nvPr/>
        </p:nvSpPr>
        <p:spPr>
          <a:xfrm>
            <a:off x="6095848" y="5478797"/>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May seek proprioceptive activities to calm/regulate</a:t>
            </a:r>
          </a:p>
        </p:txBody>
      </p:sp>
    </p:spTree>
    <p:extLst>
      <p:ext uri="{BB962C8B-B14F-4D97-AF65-F5344CB8AC3E}">
        <p14:creationId xmlns:p14="http://schemas.microsoft.com/office/powerpoint/2010/main" val="3641923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Under responsive</a:t>
            </a:r>
          </a:p>
        </p:txBody>
      </p:sp>
      <p:pic>
        <p:nvPicPr>
          <p:cNvPr id="3" name="Picture 2">
            <a:extLst>
              <a:ext uri="{FF2B5EF4-FFF2-40B4-BE49-F238E27FC236}">
                <a16:creationId xmlns:a16="http://schemas.microsoft.com/office/drawing/2014/main" id="{31F18927-4176-441D-968F-CE3F6783DF61}"/>
              </a:ext>
            </a:extLst>
          </p:cNvPr>
          <p:cNvPicPr>
            <a:picLocks noChangeAspect="1"/>
          </p:cNvPicPr>
          <p:nvPr/>
        </p:nvPicPr>
        <p:blipFill>
          <a:blip r:embed="rId4"/>
          <a:stretch>
            <a:fillRect/>
          </a:stretch>
        </p:blipFill>
        <p:spPr>
          <a:xfrm>
            <a:off x="9675138" y="2547113"/>
            <a:ext cx="2338909" cy="1556952"/>
          </a:xfrm>
          <a:prstGeom prst="rect">
            <a:avLst/>
          </a:prstGeom>
        </p:spPr>
      </p:pic>
      <p:pic>
        <p:nvPicPr>
          <p:cNvPr id="34" name="Picture 33">
            <a:extLst>
              <a:ext uri="{FF2B5EF4-FFF2-40B4-BE49-F238E27FC236}">
                <a16:creationId xmlns:a16="http://schemas.microsoft.com/office/drawing/2014/main" id="{53F2D2C6-97A6-45FE-9688-17611BB967AB}"/>
              </a:ext>
            </a:extLst>
          </p:cNvPr>
          <p:cNvPicPr>
            <a:picLocks noChangeAspect="1"/>
          </p:cNvPicPr>
          <p:nvPr/>
        </p:nvPicPr>
        <p:blipFill>
          <a:blip r:embed="rId5"/>
          <a:stretch>
            <a:fillRect/>
          </a:stretch>
        </p:blipFill>
        <p:spPr>
          <a:xfrm>
            <a:off x="8179495" y="919435"/>
            <a:ext cx="1140051" cy="1140051"/>
          </a:xfrm>
          <a:prstGeom prst="rect">
            <a:avLst/>
          </a:prstGeom>
        </p:spPr>
      </p:pic>
      <p:grpSp>
        <p:nvGrpSpPr>
          <p:cNvPr id="35" name="Group 34">
            <a:extLst>
              <a:ext uri="{FF2B5EF4-FFF2-40B4-BE49-F238E27FC236}">
                <a16:creationId xmlns:a16="http://schemas.microsoft.com/office/drawing/2014/main" id="{919279A1-07DE-4E83-BF3C-570C75AB9767}"/>
              </a:ext>
            </a:extLst>
          </p:cNvPr>
          <p:cNvGrpSpPr/>
          <p:nvPr/>
        </p:nvGrpSpPr>
        <p:grpSpPr>
          <a:xfrm>
            <a:off x="-112735" y="2846691"/>
            <a:ext cx="11748412" cy="3796758"/>
            <a:chOff x="0" y="2798165"/>
            <a:chExt cx="11748412" cy="3796758"/>
          </a:xfrm>
        </p:grpSpPr>
        <p:cxnSp>
          <p:nvCxnSpPr>
            <p:cNvPr id="36" name="Connector: Elbow 35">
              <a:extLst>
                <a:ext uri="{FF2B5EF4-FFF2-40B4-BE49-F238E27FC236}">
                  <a16:creationId xmlns:a16="http://schemas.microsoft.com/office/drawing/2014/main" id="{93F88936-E5C9-485E-B2A8-E70DCFDB9062}"/>
                </a:ext>
              </a:extLst>
            </p:cNvPr>
            <p:cNvCxnSpPr>
              <a:cxnSpLocks/>
            </p:cNvCxnSpPr>
            <p:nvPr/>
          </p:nvCxnSpPr>
          <p:spPr>
            <a:xfrm>
              <a:off x="2555310" y="2899745"/>
              <a:ext cx="4935255" cy="3695178"/>
            </a:xfrm>
            <a:prstGeom prst="bentConnector3">
              <a:avLst>
                <a:gd name="adj1" fmla="val 508"/>
              </a:avLst>
            </a:prstGeom>
            <a:ln w="571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A8AD360-0164-4D00-A169-636F26C81237}"/>
                </a:ext>
              </a:extLst>
            </p:cNvPr>
            <p:cNvCxnSpPr/>
            <p:nvPr/>
          </p:nvCxnSpPr>
          <p:spPr>
            <a:xfrm>
              <a:off x="2555309" y="4340238"/>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7D1D8FA-2BB9-4FBD-85DF-AA8C094FCEAF}"/>
                </a:ext>
              </a:extLst>
            </p:cNvPr>
            <p:cNvCxnSpPr/>
            <p:nvPr/>
          </p:nvCxnSpPr>
          <p:spPr>
            <a:xfrm>
              <a:off x="2555310" y="5169043"/>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9" name="Freeform: Shape 38">
              <a:extLst>
                <a:ext uri="{FF2B5EF4-FFF2-40B4-BE49-F238E27FC236}">
                  <a16:creationId xmlns:a16="http://schemas.microsoft.com/office/drawing/2014/main" id="{58F423FF-0B05-45A4-8A02-0D234BBCFBDD}"/>
                </a:ext>
              </a:extLst>
            </p:cNvPr>
            <p:cNvSpPr/>
            <p:nvPr/>
          </p:nvSpPr>
          <p:spPr>
            <a:xfrm>
              <a:off x="2718148" y="5692329"/>
              <a:ext cx="4772416" cy="576985"/>
            </a:xfrm>
            <a:custGeom>
              <a:avLst/>
              <a:gdLst>
                <a:gd name="connsiteX0" fmla="*/ 0 w 5013554"/>
                <a:gd name="connsiteY0" fmla="*/ 489235 h 576985"/>
                <a:gd name="connsiteX1" fmla="*/ 538619 w 5013554"/>
                <a:gd name="connsiteY1" fmla="*/ 100928 h 576985"/>
                <a:gd name="connsiteX2" fmla="*/ 1277655 w 5013554"/>
                <a:gd name="connsiteY2" fmla="*/ 426605 h 576985"/>
                <a:gd name="connsiteX3" fmla="*/ 1816274 w 5013554"/>
                <a:gd name="connsiteY3" fmla="*/ 100928 h 576985"/>
                <a:gd name="connsiteX4" fmla="*/ 2229633 w 5013554"/>
                <a:gd name="connsiteY4" fmla="*/ 576917 h 576985"/>
                <a:gd name="connsiteX5" fmla="*/ 2530258 w 5013554"/>
                <a:gd name="connsiteY5" fmla="*/ 138506 h 576985"/>
                <a:gd name="connsiteX6" fmla="*/ 2943617 w 5013554"/>
                <a:gd name="connsiteY6" fmla="*/ 451657 h 576985"/>
                <a:gd name="connsiteX7" fmla="*/ 3569918 w 5013554"/>
                <a:gd name="connsiteY7" fmla="*/ 720 h 576985"/>
                <a:gd name="connsiteX8" fmla="*/ 4283902 w 5013554"/>
                <a:gd name="connsiteY8" fmla="*/ 338923 h 576985"/>
                <a:gd name="connsiteX9" fmla="*/ 4835047 w 5013554"/>
                <a:gd name="connsiteY9" fmla="*/ 13246 h 576985"/>
                <a:gd name="connsiteX10" fmla="*/ 4997885 w 5013554"/>
                <a:gd name="connsiteY10" fmla="*/ 276293 h 576985"/>
                <a:gd name="connsiteX11" fmla="*/ 4997885 w 5013554"/>
                <a:gd name="connsiteY11" fmla="*/ 363975 h 57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3554" h="576985">
                  <a:moveTo>
                    <a:pt x="0" y="489235"/>
                  </a:moveTo>
                  <a:cubicBezTo>
                    <a:pt x="162838" y="300300"/>
                    <a:pt x="325677" y="111366"/>
                    <a:pt x="538619" y="100928"/>
                  </a:cubicBezTo>
                  <a:cubicBezTo>
                    <a:pt x="751561" y="90490"/>
                    <a:pt x="1064713" y="426605"/>
                    <a:pt x="1277655" y="426605"/>
                  </a:cubicBezTo>
                  <a:cubicBezTo>
                    <a:pt x="1490597" y="426605"/>
                    <a:pt x="1657611" y="75876"/>
                    <a:pt x="1816274" y="100928"/>
                  </a:cubicBezTo>
                  <a:cubicBezTo>
                    <a:pt x="1974937" y="125980"/>
                    <a:pt x="2110636" y="570654"/>
                    <a:pt x="2229633" y="576917"/>
                  </a:cubicBezTo>
                  <a:cubicBezTo>
                    <a:pt x="2348630" y="583180"/>
                    <a:pt x="2411261" y="159383"/>
                    <a:pt x="2530258" y="138506"/>
                  </a:cubicBezTo>
                  <a:cubicBezTo>
                    <a:pt x="2649255" y="117629"/>
                    <a:pt x="2770340" y="474621"/>
                    <a:pt x="2943617" y="451657"/>
                  </a:cubicBezTo>
                  <a:cubicBezTo>
                    <a:pt x="3116894" y="428693"/>
                    <a:pt x="3346537" y="19509"/>
                    <a:pt x="3569918" y="720"/>
                  </a:cubicBezTo>
                  <a:cubicBezTo>
                    <a:pt x="3793299" y="-18069"/>
                    <a:pt x="4073047" y="336835"/>
                    <a:pt x="4283902" y="338923"/>
                  </a:cubicBezTo>
                  <a:cubicBezTo>
                    <a:pt x="4494757" y="341011"/>
                    <a:pt x="4716050" y="23684"/>
                    <a:pt x="4835047" y="13246"/>
                  </a:cubicBezTo>
                  <a:cubicBezTo>
                    <a:pt x="4954044" y="2808"/>
                    <a:pt x="4970745" y="217838"/>
                    <a:pt x="4997885" y="276293"/>
                  </a:cubicBezTo>
                  <a:cubicBezTo>
                    <a:pt x="5025025" y="334748"/>
                    <a:pt x="5011455" y="349361"/>
                    <a:pt x="4997885" y="363975"/>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Freeform: Shape 39">
              <a:extLst>
                <a:ext uri="{FF2B5EF4-FFF2-40B4-BE49-F238E27FC236}">
                  <a16:creationId xmlns:a16="http://schemas.microsoft.com/office/drawing/2014/main" id="{1F9BF423-27BF-47E6-9469-2C1BBBA5B64E}"/>
                </a:ext>
              </a:extLst>
            </p:cNvPr>
            <p:cNvSpPr/>
            <p:nvPr/>
          </p:nvSpPr>
          <p:spPr>
            <a:xfrm>
              <a:off x="2655518" y="2798165"/>
              <a:ext cx="4835046" cy="666436"/>
            </a:xfrm>
            <a:custGeom>
              <a:avLst/>
              <a:gdLst>
                <a:gd name="connsiteX0" fmla="*/ 0 w 4722312"/>
                <a:gd name="connsiteY0" fmla="*/ 577569 h 666436"/>
                <a:gd name="connsiteX1" fmla="*/ 350729 w 4722312"/>
                <a:gd name="connsiteY1" fmla="*/ 38950 h 666436"/>
                <a:gd name="connsiteX2" fmla="*/ 538619 w 4722312"/>
                <a:gd name="connsiteY2" fmla="*/ 126632 h 666436"/>
                <a:gd name="connsiteX3" fmla="*/ 751562 w 4722312"/>
                <a:gd name="connsiteY3" fmla="*/ 665251 h 666436"/>
                <a:gd name="connsiteX4" fmla="*/ 977030 w 4722312"/>
                <a:gd name="connsiteY4" fmla="*/ 276944 h 666436"/>
                <a:gd name="connsiteX5" fmla="*/ 1177447 w 4722312"/>
                <a:gd name="connsiteY5" fmla="*/ 464835 h 666436"/>
                <a:gd name="connsiteX6" fmla="*/ 1415441 w 4722312"/>
                <a:gd name="connsiteY6" fmla="*/ 1372 h 666436"/>
                <a:gd name="connsiteX7" fmla="*/ 1891430 w 4722312"/>
                <a:gd name="connsiteY7" fmla="*/ 640199 h 666436"/>
                <a:gd name="connsiteX8" fmla="*/ 2204581 w 4722312"/>
                <a:gd name="connsiteY8" fmla="*/ 64002 h 666436"/>
                <a:gd name="connsiteX9" fmla="*/ 2567836 w 4722312"/>
                <a:gd name="connsiteY9" fmla="*/ 552517 h 666436"/>
                <a:gd name="connsiteX10" fmla="*/ 2906038 w 4722312"/>
                <a:gd name="connsiteY10" fmla="*/ 176736 h 666436"/>
                <a:gd name="connsiteX11" fmla="*/ 3582444 w 4722312"/>
                <a:gd name="connsiteY11" fmla="*/ 665251 h 666436"/>
                <a:gd name="connsiteX12" fmla="*/ 4158641 w 4722312"/>
                <a:gd name="connsiteY12" fmla="*/ 151684 h 666436"/>
                <a:gd name="connsiteX13" fmla="*/ 4421688 w 4722312"/>
                <a:gd name="connsiteY13" fmla="*/ 489887 h 666436"/>
                <a:gd name="connsiteX14" fmla="*/ 4722312 w 4722312"/>
                <a:gd name="connsiteY14" fmla="*/ 126632 h 66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2312" h="666436">
                  <a:moveTo>
                    <a:pt x="0" y="577569"/>
                  </a:moveTo>
                  <a:cubicBezTo>
                    <a:pt x="130479" y="345837"/>
                    <a:pt x="260959" y="114106"/>
                    <a:pt x="350729" y="38950"/>
                  </a:cubicBezTo>
                  <a:cubicBezTo>
                    <a:pt x="440499" y="-36206"/>
                    <a:pt x="471814" y="22249"/>
                    <a:pt x="538619" y="126632"/>
                  </a:cubicBezTo>
                  <a:cubicBezTo>
                    <a:pt x="605424" y="231015"/>
                    <a:pt x="678494" y="640199"/>
                    <a:pt x="751562" y="665251"/>
                  </a:cubicBezTo>
                  <a:cubicBezTo>
                    <a:pt x="824630" y="690303"/>
                    <a:pt x="906049" y="310347"/>
                    <a:pt x="977030" y="276944"/>
                  </a:cubicBezTo>
                  <a:cubicBezTo>
                    <a:pt x="1048011" y="243541"/>
                    <a:pt x="1104379" y="510764"/>
                    <a:pt x="1177447" y="464835"/>
                  </a:cubicBezTo>
                  <a:cubicBezTo>
                    <a:pt x="1250515" y="418906"/>
                    <a:pt x="1296444" y="-27855"/>
                    <a:pt x="1415441" y="1372"/>
                  </a:cubicBezTo>
                  <a:cubicBezTo>
                    <a:pt x="1534438" y="30599"/>
                    <a:pt x="1759907" y="629761"/>
                    <a:pt x="1891430" y="640199"/>
                  </a:cubicBezTo>
                  <a:cubicBezTo>
                    <a:pt x="2022953" y="650637"/>
                    <a:pt x="2091847" y="78616"/>
                    <a:pt x="2204581" y="64002"/>
                  </a:cubicBezTo>
                  <a:cubicBezTo>
                    <a:pt x="2317315" y="49388"/>
                    <a:pt x="2450927" y="533728"/>
                    <a:pt x="2567836" y="552517"/>
                  </a:cubicBezTo>
                  <a:cubicBezTo>
                    <a:pt x="2684745" y="571306"/>
                    <a:pt x="2736937" y="157947"/>
                    <a:pt x="2906038" y="176736"/>
                  </a:cubicBezTo>
                  <a:cubicBezTo>
                    <a:pt x="3075139" y="195525"/>
                    <a:pt x="3373677" y="669426"/>
                    <a:pt x="3582444" y="665251"/>
                  </a:cubicBezTo>
                  <a:cubicBezTo>
                    <a:pt x="3791211" y="661076"/>
                    <a:pt x="4018767" y="180911"/>
                    <a:pt x="4158641" y="151684"/>
                  </a:cubicBezTo>
                  <a:cubicBezTo>
                    <a:pt x="4298515" y="122457"/>
                    <a:pt x="4327743" y="494062"/>
                    <a:pt x="4421688" y="489887"/>
                  </a:cubicBezTo>
                  <a:cubicBezTo>
                    <a:pt x="4515633" y="485712"/>
                    <a:pt x="4618972" y="306172"/>
                    <a:pt x="4722312" y="126632"/>
                  </a:cubicBezTo>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Freeform: Shape 40">
              <a:extLst>
                <a:ext uri="{FF2B5EF4-FFF2-40B4-BE49-F238E27FC236}">
                  <a16:creationId xmlns:a16="http://schemas.microsoft.com/office/drawing/2014/main" id="{39C0D90A-E635-4BDE-A043-F4DD1837152E}"/>
                </a:ext>
              </a:extLst>
            </p:cNvPr>
            <p:cNvSpPr/>
            <p:nvPr/>
          </p:nvSpPr>
          <p:spPr>
            <a:xfrm>
              <a:off x="2680571" y="4374299"/>
              <a:ext cx="4809994" cy="793045"/>
            </a:xfrm>
            <a:custGeom>
              <a:avLst/>
              <a:gdLst>
                <a:gd name="connsiteX0" fmla="*/ 0 w 4835047"/>
                <a:gd name="connsiteY0" fmla="*/ 629818 h 793045"/>
                <a:gd name="connsiteX1" fmla="*/ 375781 w 4835047"/>
                <a:gd name="connsiteY1" fmla="*/ 116251 h 793045"/>
                <a:gd name="connsiteX2" fmla="*/ 826718 w 4835047"/>
                <a:gd name="connsiteY2" fmla="*/ 792657 h 793045"/>
                <a:gd name="connsiteX3" fmla="*/ 1139869 w 4835047"/>
                <a:gd name="connsiteY3" fmla="*/ 3517 h 793045"/>
                <a:gd name="connsiteX4" fmla="*/ 1402915 w 4835047"/>
                <a:gd name="connsiteY4" fmla="*/ 492032 h 793045"/>
                <a:gd name="connsiteX5" fmla="*/ 1515649 w 4835047"/>
                <a:gd name="connsiteY5" fmla="*/ 228986 h 793045"/>
                <a:gd name="connsiteX6" fmla="*/ 2217107 w 4835047"/>
                <a:gd name="connsiteY6" fmla="*/ 492032 h 793045"/>
                <a:gd name="connsiteX7" fmla="*/ 2843408 w 4835047"/>
                <a:gd name="connsiteY7" fmla="*/ 91199 h 793045"/>
                <a:gd name="connsiteX8" fmla="*/ 3494762 w 4835047"/>
                <a:gd name="connsiteY8" fmla="*/ 554662 h 793045"/>
                <a:gd name="connsiteX9" fmla="*/ 3895595 w 4835047"/>
                <a:gd name="connsiteY9" fmla="*/ 379298 h 793045"/>
                <a:gd name="connsiteX10" fmla="*/ 4321480 w 4835047"/>
                <a:gd name="connsiteY10" fmla="*/ 667396 h 793045"/>
                <a:gd name="connsiteX11" fmla="*/ 4659682 w 4835047"/>
                <a:gd name="connsiteY11" fmla="*/ 441928 h 793045"/>
                <a:gd name="connsiteX12" fmla="*/ 4835047 w 4835047"/>
                <a:gd name="connsiteY12" fmla="*/ 629818 h 79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5047" h="793045">
                  <a:moveTo>
                    <a:pt x="0" y="629818"/>
                  </a:moveTo>
                  <a:cubicBezTo>
                    <a:pt x="118997" y="359464"/>
                    <a:pt x="237995" y="89111"/>
                    <a:pt x="375781" y="116251"/>
                  </a:cubicBezTo>
                  <a:cubicBezTo>
                    <a:pt x="513567" y="143391"/>
                    <a:pt x="699370" y="811446"/>
                    <a:pt x="826718" y="792657"/>
                  </a:cubicBezTo>
                  <a:cubicBezTo>
                    <a:pt x="954066" y="773868"/>
                    <a:pt x="1043836" y="53621"/>
                    <a:pt x="1139869" y="3517"/>
                  </a:cubicBezTo>
                  <a:cubicBezTo>
                    <a:pt x="1235902" y="-46587"/>
                    <a:pt x="1340285" y="454454"/>
                    <a:pt x="1402915" y="492032"/>
                  </a:cubicBezTo>
                  <a:cubicBezTo>
                    <a:pt x="1465545" y="529610"/>
                    <a:pt x="1379950" y="228986"/>
                    <a:pt x="1515649" y="228986"/>
                  </a:cubicBezTo>
                  <a:cubicBezTo>
                    <a:pt x="1651348" y="228986"/>
                    <a:pt x="1995814" y="514996"/>
                    <a:pt x="2217107" y="492032"/>
                  </a:cubicBezTo>
                  <a:cubicBezTo>
                    <a:pt x="2438400" y="469068"/>
                    <a:pt x="2630466" y="80761"/>
                    <a:pt x="2843408" y="91199"/>
                  </a:cubicBezTo>
                  <a:cubicBezTo>
                    <a:pt x="3056350" y="101637"/>
                    <a:pt x="3319398" y="506646"/>
                    <a:pt x="3494762" y="554662"/>
                  </a:cubicBezTo>
                  <a:cubicBezTo>
                    <a:pt x="3670126" y="602678"/>
                    <a:pt x="3757809" y="360509"/>
                    <a:pt x="3895595" y="379298"/>
                  </a:cubicBezTo>
                  <a:cubicBezTo>
                    <a:pt x="4033381" y="398087"/>
                    <a:pt x="4194132" y="656958"/>
                    <a:pt x="4321480" y="667396"/>
                  </a:cubicBezTo>
                  <a:cubicBezTo>
                    <a:pt x="4448828" y="677834"/>
                    <a:pt x="4574088" y="448191"/>
                    <a:pt x="4659682" y="441928"/>
                  </a:cubicBezTo>
                  <a:cubicBezTo>
                    <a:pt x="4745276" y="435665"/>
                    <a:pt x="4790161" y="532741"/>
                    <a:pt x="4835047" y="629818"/>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D65EB35C-2E73-4D0C-A030-F4CC1561D596}"/>
                </a:ext>
              </a:extLst>
            </p:cNvPr>
            <p:cNvSpPr txBox="1"/>
            <p:nvPr/>
          </p:nvSpPr>
          <p:spPr>
            <a:xfrm>
              <a:off x="8179495" y="2899745"/>
              <a:ext cx="3568917"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Under responsive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B050"/>
                  </a:solidFill>
                  <a:effectLst/>
                  <a:uLnTx/>
                  <a:uFillTx/>
                  <a:latin typeface="Calibri" panose="020F0502020204030204"/>
                  <a:ea typeface="+mn-ea"/>
                  <a:cs typeface="+mn-cs"/>
                </a:rPr>
                <a:t>Just right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ED7D31"/>
                  </a:solidFill>
                  <a:effectLst/>
                  <a:uLnTx/>
                  <a:uFillTx/>
                  <a:latin typeface="Calibri" panose="020F0502020204030204"/>
                  <a:ea typeface="+mn-ea"/>
                  <a:cs typeface="+mn-cs"/>
                </a:rPr>
                <a:t>Over responsive</a:t>
              </a:r>
            </a:p>
          </p:txBody>
        </p:sp>
        <p:sp>
          <p:nvSpPr>
            <p:cNvPr id="43" name="TextBox 42">
              <a:extLst>
                <a:ext uri="{FF2B5EF4-FFF2-40B4-BE49-F238E27FC236}">
                  <a16:creationId xmlns:a16="http://schemas.microsoft.com/office/drawing/2014/main" id="{A3134559-F1D8-437B-B2AA-067807F886CD}"/>
                </a:ext>
              </a:extLst>
            </p:cNvPr>
            <p:cNvSpPr txBox="1"/>
            <p:nvPr/>
          </p:nvSpPr>
          <p:spPr>
            <a:xfrm>
              <a:off x="0" y="2899745"/>
              <a:ext cx="2054269" cy="369331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High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Typical</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Low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804770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Under responsive example</a:t>
            </a:r>
          </a:p>
        </p:txBody>
      </p:sp>
      <p:pic>
        <p:nvPicPr>
          <p:cNvPr id="3" name="Picture 2">
            <a:extLst>
              <a:ext uri="{FF2B5EF4-FFF2-40B4-BE49-F238E27FC236}">
                <a16:creationId xmlns:a16="http://schemas.microsoft.com/office/drawing/2014/main" id="{A42FFBE6-168F-49CF-90A8-49AB17A7293D}"/>
              </a:ext>
            </a:extLst>
          </p:cNvPr>
          <p:cNvPicPr>
            <a:picLocks noChangeAspect="1"/>
          </p:cNvPicPr>
          <p:nvPr/>
        </p:nvPicPr>
        <p:blipFill>
          <a:blip r:embed="rId4"/>
          <a:stretch>
            <a:fillRect/>
          </a:stretch>
        </p:blipFill>
        <p:spPr>
          <a:xfrm>
            <a:off x="9958108" y="3906583"/>
            <a:ext cx="2102976" cy="2812731"/>
          </a:xfrm>
          <a:prstGeom prst="rect">
            <a:avLst/>
          </a:prstGeom>
        </p:spPr>
      </p:pic>
      <p:pic>
        <p:nvPicPr>
          <p:cNvPr id="7" name="Picture 6">
            <a:extLst>
              <a:ext uri="{FF2B5EF4-FFF2-40B4-BE49-F238E27FC236}">
                <a16:creationId xmlns:a16="http://schemas.microsoft.com/office/drawing/2014/main" id="{FA4C7B7F-85C8-4A82-A68F-6532328A3851}"/>
              </a:ext>
            </a:extLst>
          </p:cNvPr>
          <p:cNvPicPr>
            <a:picLocks noChangeAspect="1"/>
          </p:cNvPicPr>
          <p:nvPr/>
        </p:nvPicPr>
        <p:blipFill>
          <a:blip r:embed="rId5"/>
          <a:stretch>
            <a:fillRect/>
          </a:stretch>
        </p:blipFill>
        <p:spPr>
          <a:xfrm>
            <a:off x="8818057" y="826680"/>
            <a:ext cx="1140051" cy="1140051"/>
          </a:xfrm>
          <a:prstGeom prst="rect">
            <a:avLst/>
          </a:prstGeom>
        </p:spPr>
      </p:pic>
      <p:sp>
        <p:nvSpPr>
          <p:cNvPr id="9" name="Rectangle: Rounded Corners 8">
            <a:extLst>
              <a:ext uri="{FF2B5EF4-FFF2-40B4-BE49-F238E27FC236}">
                <a16:creationId xmlns:a16="http://schemas.microsoft.com/office/drawing/2014/main" id="{82C39549-FB0B-4E7E-8B0A-AB67F3FE79F1}"/>
              </a:ext>
            </a:extLst>
          </p:cNvPr>
          <p:cNvSpPr/>
          <p:nvPr/>
        </p:nvSpPr>
        <p:spPr>
          <a:xfrm>
            <a:off x="355601" y="2753936"/>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Daydreamer, often a bystander or onlooker</a:t>
            </a:r>
          </a:p>
        </p:txBody>
      </p:sp>
      <p:sp>
        <p:nvSpPr>
          <p:cNvPr id="10" name="Rectangle: Rounded Corners 9">
            <a:extLst>
              <a:ext uri="{FF2B5EF4-FFF2-40B4-BE49-F238E27FC236}">
                <a16:creationId xmlns:a16="http://schemas.microsoft.com/office/drawing/2014/main" id="{7E832E36-7DA8-420C-B39B-2B27B3D9427D}"/>
              </a:ext>
            </a:extLst>
          </p:cNvPr>
          <p:cNvSpPr/>
          <p:nvPr/>
        </p:nvSpPr>
        <p:spPr>
          <a:xfrm>
            <a:off x="516921" y="4104065"/>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Bumps into things, described as clumsy</a:t>
            </a:r>
          </a:p>
        </p:txBody>
      </p:sp>
      <p:sp>
        <p:nvSpPr>
          <p:cNvPr id="11" name="Rectangle: Rounded Corners 10">
            <a:extLst>
              <a:ext uri="{FF2B5EF4-FFF2-40B4-BE49-F238E27FC236}">
                <a16:creationId xmlns:a16="http://schemas.microsoft.com/office/drawing/2014/main" id="{BE3EED0C-85BF-4C35-88E2-3031257BFC00}"/>
              </a:ext>
            </a:extLst>
          </p:cNvPr>
          <p:cNvSpPr/>
          <p:nvPr/>
        </p:nvSpPr>
        <p:spPr>
          <a:xfrm>
            <a:off x="6477454" y="2832282"/>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Seeks out movement experiences and climbing – no fear!</a:t>
            </a:r>
          </a:p>
        </p:txBody>
      </p:sp>
      <p:sp>
        <p:nvSpPr>
          <p:cNvPr id="12" name="Rectangle: Rounded Corners 11">
            <a:extLst>
              <a:ext uri="{FF2B5EF4-FFF2-40B4-BE49-F238E27FC236}">
                <a16:creationId xmlns:a16="http://schemas.microsoft.com/office/drawing/2014/main" id="{59F798C2-2C6F-4BB2-AAD2-A77BBA13551B}"/>
              </a:ext>
            </a:extLst>
          </p:cNvPr>
          <p:cNvSpPr/>
          <p:nvPr/>
        </p:nvSpPr>
        <p:spPr>
          <a:xfrm>
            <a:off x="6226902" y="4155264"/>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Touches everything, smells everything, loves messy play!</a:t>
            </a:r>
          </a:p>
        </p:txBody>
      </p:sp>
      <p:cxnSp>
        <p:nvCxnSpPr>
          <p:cNvPr id="5" name="Straight Connector 4">
            <a:extLst>
              <a:ext uri="{FF2B5EF4-FFF2-40B4-BE49-F238E27FC236}">
                <a16:creationId xmlns:a16="http://schemas.microsoft.com/office/drawing/2014/main" id="{FEAAE0CA-8A3E-45B7-A95C-E0AFAD20717D}"/>
              </a:ext>
            </a:extLst>
          </p:cNvPr>
          <p:cNvCxnSpPr>
            <a:cxnSpLocks/>
          </p:cNvCxnSpPr>
          <p:nvPr/>
        </p:nvCxnSpPr>
        <p:spPr>
          <a:xfrm>
            <a:off x="5156854" y="2536434"/>
            <a:ext cx="0" cy="418288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68C1C50B-6644-45BD-843A-C7CE5222F5F0}"/>
              </a:ext>
            </a:extLst>
          </p:cNvPr>
          <p:cNvSpPr/>
          <p:nvPr/>
        </p:nvSpPr>
        <p:spPr>
          <a:xfrm>
            <a:off x="355600" y="5496328"/>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Doesn’t notice if hands/face are dirty</a:t>
            </a:r>
          </a:p>
        </p:txBody>
      </p:sp>
      <p:sp>
        <p:nvSpPr>
          <p:cNvPr id="14" name="Rectangle: Rounded Corners 13">
            <a:extLst>
              <a:ext uri="{FF2B5EF4-FFF2-40B4-BE49-F238E27FC236}">
                <a16:creationId xmlns:a16="http://schemas.microsoft.com/office/drawing/2014/main" id="{BB6505FA-0124-491C-9EA9-802213C21DC1}"/>
              </a:ext>
            </a:extLst>
          </p:cNvPr>
          <p:cNvSpPr/>
          <p:nvPr/>
        </p:nvSpPr>
        <p:spPr>
          <a:xfrm>
            <a:off x="6226902" y="5496328"/>
            <a:ext cx="3464837" cy="1027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Seeks out noises, lights to the point of it interfering</a:t>
            </a:r>
          </a:p>
        </p:txBody>
      </p:sp>
      <p:pic>
        <p:nvPicPr>
          <p:cNvPr id="8" name="Picture 7" descr="A picture containing drawing&#10;&#10;Description automatically generated">
            <a:extLst>
              <a:ext uri="{FF2B5EF4-FFF2-40B4-BE49-F238E27FC236}">
                <a16:creationId xmlns:a16="http://schemas.microsoft.com/office/drawing/2014/main" id="{B3F7BBCC-21C4-4E57-8B98-67D8F337A8E1}"/>
              </a:ext>
            </a:extLst>
          </p:cNvPr>
          <p:cNvPicPr>
            <a:picLocks noChangeAspect="1"/>
          </p:cNvPicPr>
          <p:nvPr/>
        </p:nvPicPr>
        <p:blipFill>
          <a:blip r:embed="rId6" cstate="print">
            <a:alphaModFix amt="85000"/>
            <a:extLst>
              <a:ext uri="{28A0092B-C50C-407E-A947-70E740481C1C}">
                <a14:useLocalDpi xmlns:a14="http://schemas.microsoft.com/office/drawing/2010/main" val="0"/>
              </a:ext>
            </a:extLst>
          </a:blip>
          <a:stretch>
            <a:fillRect/>
          </a:stretch>
        </p:blipFill>
        <p:spPr>
          <a:xfrm>
            <a:off x="4320877" y="3436370"/>
            <a:ext cx="1461856" cy="1876578"/>
          </a:xfrm>
          <a:prstGeom prst="rect">
            <a:avLst/>
          </a:prstGeom>
        </p:spPr>
      </p:pic>
    </p:spTree>
    <p:extLst>
      <p:ext uri="{BB962C8B-B14F-4D97-AF65-F5344CB8AC3E}">
        <p14:creationId xmlns:p14="http://schemas.microsoft.com/office/powerpoint/2010/main" val="747977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Filtering of information</a:t>
            </a:r>
          </a:p>
        </p:txBody>
      </p:sp>
      <p:pic>
        <p:nvPicPr>
          <p:cNvPr id="4" name="Content Placeholder 3">
            <a:extLst>
              <a:ext uri="{FF2B5EF4-FFF2-40B4-BE49-F238E27FC236}">
                <a16:creationId xmlns:a16="http://schemas.microsoft.com/office/drawing/2014/main" id="{F1F73FD2-1897-4DB6-ACCB-865CFD608C1B}"/>
              </a:ext>
            </a:extLst>
          </p:cNvPr>
          <p:cNvPicPr>
            <a:picLocks noGrp="1" noChangeAspect="1"/>
          </p:cNvPicPr>
          <p:nvPr>
            <p:ph sz="quarter" idx="13"/>
          </p:nvPr>
        </p:nvPicPr>
        <p:blipFill>
          <a:blip r:embed="rId4"/>
          <a:stretch>
            <a:fillRect/>
          </a:stretch>
        </p:blipFill>
        <p:spPr>
          <a:xfrm>
            <a:off x="4597871" y="3092450"/>
            <a:ext cx="2996258" cy="2693988"/>
          </a:xfrm>
          <a:prstGeom prst="rect">
            <a:avLst/>
          </a:prstGeom>
        </p:spPr>
      </p:pic>
    </p:spTree>
    <p:extLst>
      <p:ext uri="{BB962C8B-B14F-4D97-AF65-F5344CB8AC3E}">
        <p14:creationId xmlns:p14="http://schemas.microsoft.com/office/powerpoint/2010/main" val="201368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dirty="0">
                <a:solidFill>
                  <a:srgbClr val="FFFFFF"/>
                </a:solidFill>
              </a:rPr>
              <a:t>Sensory processing differences</a:t>
            </a:r>
          </a:p>
        </p:txBody>
      </p:sp>
      <p:sp>
        <p:nvSpPr>
          <p:cNvPr id="3" name="Content Placeholder 2"/>
          <p:cNvSpPr>
            <a:spLocks noGrp="1"/>
          </p:cNvSpPr>
          <p:nvPr>
            <p:ph sz="quarter" idx="13"/>
          </p:nvPr>
        </p:nvSpPr>
        <p:spPr>
          <a:xfrm>
            <a:off x="1179226" y="3092970"/>
            <a:ext cx="9833548" cy="2693976"/>
          </a:xfrm>
        </p:spPr>
        <p:txBody>
          <a:bodyPr>
            <a:normAutofit lnSpcReduction="10000"/>
          </a:bodyPr>
          <a:lstStyle/>
          <a:p>
            <a:r>
              <a:rPr lang="en-GB" sz="2000" dirty="0">
                <a:solidFill>
                  <a:srgbClr val="000000"/>
                </a:solidFill>
              </a:rPr>
              <a:t>Sensory processing differences can happen at any stage </a:t>
            </a:r>
          </a:p>
          <a:p>
            <a:endParaRPr lang="en-GB" sz="2000" dirty="0">
              <a:solidFill>
                <a:srgbClr val="000000"/>
              </a:solidFill>
            </a:endParaRPr>
          </a:p>
          <a:p>
            <a:r>
              <a:rPr lang="en-GB" sz="2000" dirty="0">
                <a:solidFill>
                  <a:srgbClr val="000000"/>
                </a:solidFill>
              </a:rPr>
              <a:t>Neurological thresholds – big cup, little cup</a:t>
            </a:r>
          </a:p>
          <a:p>
            <a:endParaRPr lang="en-GB" sz="2000" dirty="0">
              <a:solidFill>
                <a:srgbClr val="000000"/>
              </a:solidFill>
            </a:endParaRPr>
          </a:p>
          <a:p>
            <a:r>
              <a:rPr lang="en-GB" sz="2000" dirty="0">
                <a:solidFill>
                  <a:srgbClr val="000000"/>
                </a:solidFill>
              </a:rPr>
              <a:t>Filtering sensory information</a:t>
            </a:r>
          </a:p>
          <a:p>
            <a:endParaRPr lang="en-GB" sz="2000" dirty="0">
              <a:solidFill>
                <a:srgbClr val="000000"/>
              </a:solidFill>
            </a:endParaRPr>
          </a:p>
          <a:p>
            <a:r>
              <a:rPr lang="en-GB" sz="2000" dirty="0">
                <a:solidFill>
                  <a:srgbClr val="000000"/>
                </a:solidFill>
              </a:rPr>
              <a:t>Level of arousal</a:t>
            </a:r>
          </a:p>
          <a:p>
            <a:pPr marL="457200" lvl="1" indent="0">
              <a:buNone/>
            </a:pPr>
            <a:endParaRPr lang="en-GB" sz="2000" dirty="0">
              <a:solidFill>
                <a:srgbClr val="000000"/>
              </a:solidFill>
            </a:endParaRPr>
          </a:p>
        </p:txBody>
      </p:sp>
    </p:spTree>
    <p:extLst>
      <p:ext uri="{BB962C8B-B14F-4D97-AF65-F5344CB8AC3E}">
        <p14:creationId xmlns:p14="http://schemas.microsoft.com/office/powerpoint/2010/main" val="2700372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Useful websites</a:t>
            </a:r>
          </a:p>
        </p:txBody>
      </p:sp>
      <p:sp>
        <p:nvSpPr>
          <p:cNvPr id="5" name="Content Placeholder 4">
            <a:extLst>
              <a:ext uri="{FF2B5EF4-FFF2-40B4-BE49-F238E27FC236}">
                <a16:creationId xmlns:a16="http://schemas.microsoft.com/office/drawing/2014/main" id="{38B070BC-A81F-48BA-90BD-00A5AA447C3F}"/>
              </a:ext>
            </a:extLst>
          </p:cNvPr>
          <p:cNvSpPr>
            <a:spLocks noGrp="1"/>
          </p:cNvSpPr>
          <p:nvPr>
            <p:ph sz="quarter" idx="13"/>
          </p:nvPr>
        </p:nvSpPr>
        <p:spPr>
          <a:xfrm>
            <a:off x="913935" y="2753936"/>
            <a:ext cx="10363826" cy="3230879"/>
          </a:xfrm>
        </p:spPr>
        <p:txBody>
          <a:bodyPr>
            <a:normAutofit fontScale="70000" lnSpcReduction="20000"/>
          </a:bodyPr>
          <a:lstStyle/>
          <a:p>
            <a:r>
              <a:rPr lang="en-GB" dirty="0"/>
              <a:t>Kids Matter. 2019. The Tactile System. Available at: </a:t>
            </a:r>
            <a:r>
              <a:rPr lang="en-GB" dirty="0">
                <a:hlinkClick r:id="rId4"/>
              </a:rPr>
              <a:t>https://youtu.be/trEVtjr6LLw</a:t>
            </a:r>
            <a:r>
              <a:rPr lang="en-GB" dirty="0"/>
              <a:t> </a:t>
            </a:r>
          </a:p>
          <a:p>
            <a:endParaRPr lang="en-GB" dirty="0"/>
          </a:p>
          <a:p>
            <a:r>
              <a:rPr lang="en-GB" dirty="0"/>
              <a:t>Sue Allen. 2019. Sensory Minis – Proprioception. Available at: </a:t>
            </a:r>
            <a:r>
              <a:rPr lang="en-GB" dirty="0">
                <a:hlinkClick r:id="rId5" tooltip="Protected by Outlook: https://youtu.be/Oquc160D1dw. Click or tap to follow the link."/>
              </a:rPr>
              <a:t>https://youtu.be/Oquc160D1dw</a:t>
            </a:r>
            <a:r>
              <a:rPr lang="en-GB" dirty="0"/>
              <a:t> </a:t>
            </a:r>
          </a:p>
          <a:p>
            <a:endParaRPr lang="en-GB" dirty="0"/>
          </a:p>
          <a:p>
            <a:r>
              <a:rPr lang="en-GB" dirty="0"/>
              <a:t>Sue Allen. 2019. Sensory Minis – Vestibular. Available at: </a:t>
            </a:r>
            <a:r>
              <a:rPr lang="en-GB" dirty="0">
                <a:hlinkClick r:id="rId6" tooltip="Protected by Outlook: https://youtu.be/ueDQjhJDqIg. Click or tap to follow the link."/>
              </a:rPr>
              <a:t>https://youtu.be/ueDQjhJDqIg</a:t>
            </a:r>
            <a:r>
              <a:rPr lang="en-GB" dirty="0"/>
              <a:t> </a:t>
            </a:r>
          </a:p>
          <a:p>
            <a:endParaRPr lang="en-GB" dirty="0"/>
          </a:p>
          <a:p>
            <a:r>
              <a:rPr lang="en-GB" dirty="0"/>
              <a:t>Lemon lime adventure</a:t>
            </a:r>
          </a:p>
          <a:p>
            <a:pPr marL="0" indent="0">
              <a:buNone/>
            </a:pPr>
            <a:endParaRPr lang="en-GB" dirty="0"/>
          </a:p>
          <a:p>
            <a:r>
              <a:rPr lang="en-GB" dirty="0"/>
              <a:t>Facebook – The Zones of Regulation in Action</a:t>
            </a:r>
          </a:p>
        </p:txBody>
      </p:sp>
    </p:spTree>
    <p:extLst>
      <p:ext uri="{BB962C8B-B14F-4D97-AF65-F5344CB8AC3E}">
        <p14:creationId xmlns:p14="http://schemas.microsoft.com/office/powerpoint/2010/main" val="1569666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Aims</a:t>
            </a:r>
          </a:p>
        </p:txBody>
      </p:sp>
      <p:sp>
        <p:nvSpPr>
          <p:cNvPr id="3" name="Content Placeholder 2">
            <a:extLst>
              <a:ext uri="{FF2B5EF4-FFF2-40B4-BE49-F238E27FC236}">
                <a16:creationId xmlns:a16="http://schemas.microsoft.com/office/drawing/2014/main" id="{65D8669D-4B75-40BB-825A-176A1A4CAA22}"/>
              </a:ext>
            </a:extLst>
          </p:cNvPr>
          <p:cNvSpPr>
            <a:spLocks noGrp="1"/>
          </p:cNvSpPr>
          <p:nvPr>
            <p:ph sz="quarter" idx="13"/>
          </p:nvPr>
        </p:nvSpPr>
        <p:spPr>
          <a:xfrm>
            <a:off x="1179226" y="3092970"/>
            <a:ext cx="9833548" cy="2693976"/>
          </a:xfrm>
        </p:spPr>
        <p:txBody>
          <a:bodyPr vert="horz" lIns="91440" tIns="45720" rIns="91440" bIns="45720" rtlCol="0" anchor="t">
            <a:normAutofit/>
          </a:bodyPr>
          <a:lstStyle/>
          <a:p>
            <a:pPr>
              <a:buFontTx/>
              <a:buChar char="-"/>
            </a:pPr>
            <a:r>
              <a:rPr lang="en-GB" sz="2000" dirty="0">
                <a:solidFill>
                  <a:srgbClr val="000000"/>
                </a:solidFill>
                <a:cs typeface="Calibri"/>
              </a:rPr>
              <a:t>We have heard about our 8 sensory systems</a:t>
            </a:r>
            <a:endParaRPr lang="en-GB" sz="2000" dirty="0">
              <a:solidFill>
                <a:srgbClr val="000000"/>
              </a:solidFill>
            </a:endParaRPr>
          </a:p>
          <a:p>
            <a:pPr>
              <a:buFontTx/>
              <a:buChar char="-"/>
            </a:pPr>
            <a:r>
              <a:rPr lang="en-GB" sz="2000" dirty="0">
                <a:solidFill>
                  <a:srgbClr val="000000"/>
                </a:solidFill>
              </a:rPr>
              <a:t>Now we will think about how we process this sensory information</a:t>
            </a:r>
            <a:endParaRPr lang="en-GB" dirty="0">
              <a:solidFill>
                <a:srgbClr val="000000"/>
              </a:solidFill>
            </a:endParaRPr>
          </a:p>
          <a:p>
            <a:pPr>
              <a:buFontTx/>
              <a:buChar char="-"/>
            </a:pPr>
            <a:endParaRPr lang="en-GB" sz="2000" dirty="0">
              <a:solidFill>
                <a:srgbClr val="000000"/>
              </a:solidFill>
            </a:endParaRPr>
          </a:p>
          <a:p>
            <a:pPr marL="0" indent="0">
              <a:buNone/>
            </a:pPr>
            <a:r>
              <a:rPr lang="en-GB" sz="2000" dirty="0">
                <a:solidFill>
                  <a:srgbClr val="000000"/>
                </a:solidFill>
                <a:cs typeface="Calibri" panose="020F0502020204030204"/>
              </a:rPr>
              <a:t>The aims for this presentation are;</a:t>
            </a:r>
          </a:p>
          <a:p>
            <a:pPr>
              <a:buFontTx/>
              <a:buChar char="-"/>
            </a:pPr>
            <a:r>
              <a:rPr lang="en-GB" sz="2000" dirty="0">
                <a:solidFill>
                  <a:srgbClr val="000000"/>
                </a:solidFill>
              </a:rPr>
              <a:t>To consider what we mean by sensory processing </a:t>
            </a:r>
            <a:endParaRPr lang="en-GB" dirty="0">
              <a:cs typeface="Calibri"/>
            </a:endParaRPr>
          </a:p>
          <a:p>
            <a:pPr>
              <a:buFontTx/>
              <a:buChar char="-"/>
            </a:pPr>
            <a:r>
              <a:rPr lang="en-GB" sz="2000" dirty="0">
                <a:solidFill>
                  <a:srgbClr val="000000"/>
                </a:solidFill>
              </a:rPr>
              <a:t>To understand what sensory processing differences can look like and fell like</a:t>
            </a:r>
            <a:endParaRPr lang="en-GB" sz="2000" dirty="0">
              <a:solidFill>
                <a:srgbClr val="000000"/>
              </a:solidFill>
              <a:cs typeface="Calibri"/>
            </a:endParaRPr>
          </a:p>
          <a:p>
            <a:pPr>
              <a:buFontTx/>
              <a:buChar char="-"/>
            </a:pPr>
            <a:endParaRPr lang="en-GB" sz="2000" dirty="0">
              <a:solidFill>
                <a:srgbClr val="000000"/>
              </a:solidFill>
            </a:endParaRPr>
          </a:p>
        </p:txBody>
      </p:sp>
    </p:spTree>
    <p:extLst>
      <p:ext uri="{BB962C8B-B14F-4D97-AF65-F5344CB8AC3E}">
        <p14:creationId xmlns:p14="http://schemas.microsoft.com/office/powerpoint/2010/main" val="2697720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Our senses</a:t>
            </a:r>
            <a:endParaRPr lang="en-GB" sz="4000" b="1" dirty="0">
              <a:solidFill>
                <a:srgbClr val="FFFFFF"/>
              </a:solidFill>
              <a:cs typeface="Calibri Light"/>
            </a:endParaRP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364F42B8-AB41-4E7B-842B-F7B24B1BE87C}"/>
              </a:ext>
            </a:extLst>
          </p:cNvPr>
          <p:cNvPicPr>
            <a:picLocks noChangeAspect="1"/>
          </p:cNvPicPr>
          <p:nvPr/>
        </p:nvPicPr>
        <p:blipFill>
          <a:blip r:embed="rId4"/>
          <a:stretch>
            <a:fillRect/>
          </a:stretch>
        </p:blipFill>
        <p:spPr>
          <a:xfrm>
            <a:off x="3151613" y="1602793"/>
            <a:ext cx="6064095" cy="5255207"/>
          </a:xfrm>
          <a:prstGeom prst="rect">
            <a:avLst/>
          </a:prstGeom>
        </p:spPr>
      </p:pic>
      <p:grpSp>
        <p:nvGrpSpPr>
          <p:cNvPr id="15" name="Group 14">
            <a:extLst>
              <a:ext uri="{FF2B5EF4-FFF2-40B4-BE49-F238E27FC236}">
                <a16:creationId xmlns:a16="http://schemas.microsoft.com/office/drawing/2014/main" id="{BA546527-DFA6-00C2-67A8-07CE733A84CC}"/>
              </a:ext>
            </a:extLst>
          </p:cNvPr>
          <p:cNvGrpSpPr/>
          <p:nvPr/>
        </p:nvGrpSpPr>
        <p:grpSpPr>
          <a:xfrm>
            <a:off x="1676989" y="2161396"/>
            <a:ext cx="8799422" cy="4530458"/>
            <a:chOff x="1676989" y="2161396"/>
            <a:chExt cx="8799422" cy="4530458"/>
          </a:xfrm>
        </p:grpSpPr>
        <p:sp>
          <p:nvSpPr>
            <p:cNvPr id="5" name="TextBox 4">
              <a:extLst>
                <a:ext uri="{FF2B5EF4-FFF2-40B4-BE49-F238E27FC236}">
                  <a16:creationId xmlns:a16="http://schemas.microsoft.com/office/drawing/2014/main" id="{DF003AAD-B8C8-0A1C-CC14-318DC6711F65}"/>
                </a:ext>
              </a:extLst>
            </p:cNvPr>
            <p:cNvSpPr txBox="1"/>
            <p:nvPr/>
          </p:nvSpPr>
          <p:spPr>
            <a:xfrm>
              <a:off x="1763253" y="5554454"/>
              <a:ext cx="1366329" cy="830997"/>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TOUCH (tactile)</a:t>
              </a:r>
            </a:p>
          </p:txBody>
        </p:sp>
        <p:sp>
          <p:nvSpPr>
            <p:cNvPr id="6" name="TextBox 5">
              <a:extLst>
                <a:ext uri="{FF2B5EF4-FFF2-40B4-BE49-F238E27FC236}">
                  <a16:creationId xmlns:a16="http://schemas.microsoft.com/office/drawing/2014/main" id="{2025D54E-23F4-2B02-19A4-E912EB03FDC1}"/>
                </a:ext>
              </a:extLst>
            </p:cNvPr>
            <p:cNvSpPr txBox="1"/>
            <p:nvPr/>
          </p:nvSpPr>
          <p:spPr>
            <a:xfrm>
              <a:off x="1763252" y="4332378"/>
              <a:ext cx="2574027" cy="461665"/>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PROPRIOCEPTION</a:t>
              </a:r>
            </a:p>
          </p:txBody>
        </p:sp>
        <p:sp>
          <p:nvSpPr>
            <p:cNvPr id="7" name="TextBox 6">
              <a:extLst>
                <a:ext uri="{FF2B5EF4-FFF2-40B4-BE49-F238E27FC236}">
                  <a16:creationId xmlns:a16="http://schemas.microsoft.com/office/drawing/2014/main" id="{862E8FB9-16C5-C23B-5B6D-DBDEC2B8BC82}"/>
                </a:ext>
              </a:extLst>
            </p:cNvPr>
            <p:cNvSpPr txBox="1"/>
            <p:nvPr/>
          </p:nvSpPr>
          <p:spPr>
            <a:xfrm>
              <a:off x="1676989" y="2880265"/>
              <a:ext cx="1711385" cy="830997"/>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TASTE (gustatory)</a:t>
              </a:r>
            </a:p>
          </p:txBody>
        </p:sp>
        <p:sp>
          <p:nvSpPr>
            <p:cNvPr id="8" name="TextBox 7">
              <a:extLst>
                <a:ext uri="{FF2B5EF4-FFF2-40B4-BE49-F238E27FC236}">
                  <a16:creationId xmlns:a16="http://schemas.microsoft.com/office/drawing/2014/main" id="{BC69840F-857F-B047-2BCB-8414347234BD}"/>
                </a:ext>
              </a:extLst>
            </p:cNvPr>
            <p:cNvSpPr txBox="1"/>
            <p:nvPr/>
          </p:nvSpPr>
          <p:spPr>
            <a:xfrm>
              <a:off x="9110082" y="5554453"/>
              <a:ext cx="1366329" cy="461665"/>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HEARING</a:t>
              </a:r>
            </a:p>
          </p:txBody>
        </p:sp>
        <p:sp>
          <p:nvSpPr>
            <p:cNvPr id="10" name="TextBox 9">
              <a:extLst>
                <a:ext uri="{FF2B5EF4-FFF2-40B4-BE49-F238E27FC236}">
                  <a16:creationId xmlns:a16="http://schemas.microsoft.com/office/drawing/2014/main" id="{E508D4E7-8781-A82E-1E9B-C4D0B03EE107}"/>
                </a:ext>
              </a:extLst>
            </p:cNvPr>
            <p:cNvSpPr txBox="1"/>
            <p:nvPr/>
          </p:nvSpPr>
          <p:spPr>
            <a:xfrm>
              <a:off x="8621252" y="3627887"/>
              <a:ext cx="1725762" cy="845374"/>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SMELL </a:t>
              </a:r>
              <a:endParaRPr lang="en-US" dirty="0"/>
            </a:p>
            <a:p>
              <a:pPr algn="ctr"/>
              <a:r>
                <a:rPr lang="en-GB" sz="2400" b="1" dirty="0">
                  <a:solidFill>
                    <a:srgbClr val="002060"/>
                  </a:solidFill>
                  <a:cs typeface="Calibri"/>
                </a:rPr>
                <a:t>(olfactory)</a:t>
              </a:r>
              <a:endParaRPr lang="en-GB" dirty="0"/>
            </a:p>
          </p:txBody>
        </p:sp>
        <p:sp>
          <p:nvSpPr>
            <p:cNvPr id="12" name="TextBox 11">
              <a:extLst>
                <a:ext uri="{FF2B5EF4-FFF2-40B4-BE49-F238E27FC236}">
                  <a16:creationId xmlns:a16="http://schemas.microsoft.com/office/drawing/2014/main" id="{092FCF0C-5AA4-0D1F-D401-FCBF6D523133}"/>
                </a:ext>
              </a:extLst>
            </p:cNvPr>
            <p:cNvSpPr txBox="1"/>
            <p:nvPr/>
          </p:nvSpPr>
          <p:spPr>
            <a:xfrm>
              <a:off x="9110082" y="2420189"/>
              <a:ext cx="1366329"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VISION</a:t>
              </a:r>
            </a:p>
          </p:txBody>
        </p:sp>
        <p:sp>
          <p:nvSpPr>
            <p:cNvPr id="13" name="TextBox 12">
              <a:extLst>
                <a:ext uri="{FF2B5EF4-FFF2-40B4-BE49-F238E27FC236}">
                  <a16:creationId xmlns:a16="http://schemas.microsoft.com/office/drawing/2014/main" id="{CAA5CCFB-1B9C-1E38-8ADE-C6AD8C46A221}"/>
                </a:ext>
              </a:extLst>
            </p:cNvPr>
            <p:cNvSpPr txBox="1"/>
            <p:nvPr/>
          </p:nvSpPr>
          <p:spPr>
            <a:xfrm>
              <a:off x="4293667" y="6230189"/>
              <a:ext cx="2358366"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INTEROCEPTION</a:t>
              </a:r>
            </a:p>
          </p:txBody>
        </p:sp>
        <p:sp>
          <p:nvSpPr>
            <p:cNvPr id="14" name="TextBox 13">
              <a:extLst>
                <a:ext uri="{FF2B5EF4-FFF2-40B4-BE49-F238E27FC236}">
                  <a16:creationId xmlns:a16="http://schemas.microsoft.com/office/drawing/2014/main" id="{96440C0C-67CA-57BC-8BB0-D5C7DF6C8E9D}"/>
                </a:ext>
              </a:extLst>
            </p:cNvPr>
            <p:cNvSpPr txBox="1"/>
            <p:nvPr/>
          </p:nvSpPr>
          <p:spPr>
            <a:xfrm>
              <a:off x="3876725" y="2161396"/>
              <a:ext cx="1840781"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VESTIBULAR</a:t>
              </a:r>
            </a:p>
          </p:txBody>
        </p:sp>
      </p:grpSp>
    </p:spTree>
    <p:extLst>
      <p:ext uri="{BB962C8B-B14F-4D97-AF65-F5344CB8AC3E}">
        <p14:creationId xmlns:p14="http://schemas.microsoft.com/office/powerpoint/2010/main" val="33593951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Sensory processing</a:t>
            </a:r>
            <a:endParaRPr lang="en-GB" sz="3400" dirty="0">
              <a:solidFill>
                <a:srgbClr val="FFFFFF"/>
              </a:solidFill>
              <a:cs typeface="Calibri Light"/>
            </a:endParaRPr>
          </a:p>
        </p:txBody>
      </p:sp>
      <p:pic>
        <p:nvPicPr>
          <p:cNvPr id="10" name="Picture 10" descr="A picture containing application&#10;&#10;Description automatically generated">
            <a:extLst>
              <a:ext uri="{FF2B5EF4-FFF2-40B4-BE49-F238E27FC236}">
                <a16:creationId xmlns:a16="http://schemas.microsoft.com/office/drawing/2014/main" id="{E146404A-A0DA-1CC0-6E98-CA7A26D57E74}"/>
              </a:ext>
            </a:extLst>
          </p:cNvPr>
          <p:cNvPicPr>
            <a:picLocks noChangeAspect="1"/>
          </p:cNvPicPr>
          <p:nvPr/>
        </p:nvPicPr>
        <p:blipFill>
          <a:blip r:embed="rId4"/>
          <a:stretch>
            <a:fillRect/>
          </a:stretch>
        </p:blipFill>
        <p:spPr>
          <a:xfrm>
            <a:off x="1431985" y="2762018"/>
            <a:ext cx="9514935" cy="3835624"/>
          </a:xfrm>
          <a:prstGeom prst="rect">
            <a:avLst/>
          </a:prstGeom>
        </p:spPr>
      </p:pic>
    </p:spTree>
    <p:extLst>
      <p:ext uri="{BB962C8B-B14F-4D97-AF65-F5344CB8AC3E}">
        <p14:creationId xmlns:p14="http://schemas.microsoft.com/office/powerpoint/2010/main" val="332963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dirty="0">
                <a:solidFill>
                  <a:srgbClr val="FFFFFF"/>
                </a:solidFill>
              </a:rPr>
              <a:t>Sensory processing differences</a:t>
            </a:r>
          </a:p>
        </p:txBody>
      </p:sp>
      <p:sp>
        <p:nvSpPr>
          <p:cNvPr id="3" name="Content Placeholder 2"/>
          <p:cNvSpPr>
            <a:spLocks noGrp="1"/>
          </p:cNvSpPr>
          <p:nvPr>
            <p:ph sz="quarter" idx="13"/>
          </p:nvPr>
        </p:nvSpPr>
        <p:spPr>
          <a:xfrm>
            <a:off x="1179226" y="3092970"/>
            <a:ext cx="9833548" cy="2693976"/>
          </a:xfrm>
          <a:prstGeom prst="rect">
            <a:avLst/>
          </a:prstGeom>
        </p:spPr>
        <p:txBody>
          <a:bodyPr vert="horz" lIns="91440" tIns="45720" rIns="91440" bIns="45720" rtlCol="0" anchor="t">
            <a:normAutofit/>
          </a:bodyPr>
          <a:lstStyle/>
          <a:p>
            <a:r>
              <a:rPr lang="en-GB" sz="2000" dirty="0">
                <a:solidFill>
                  <a:srgbClr val="000000"/>
                </a:solidFill>
              </a:rPr>
              <a:t>Sometimes we have differences in our sensory processing</a:t>
            </a:r>
          </a:p>
          <a:p>
            <a:r>
              <a:rPr lang="en-GB" sz="2000" dirty="0">
                <a:solidFill>
                  <a:srgbClr val="000000"/>
                </a:solidFill>
              </a:rPr>
              <a:t>These differences could be just a collection of ‘quirks’ that make you who you are e.g. disliking labels in clothing which you have adapted to over the years.  An individual may be able to overcome some of these themselves.</a:t>
            </a:r>
            <a:endParaRPr lang="en-GB"/>
          </a:p>
          <a:p>
            <a:r>
              <a:rPr lang="en-GB" sz="2000" dirty="0">
                <a:solidFill>
                  <a:srgbClr val="000000"/>
                </a:solidFill>
              </a:rPr>
              <a:t>However, sometimes these differences can cause interruptions in daily life and adjustments need to be made.     </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48705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Neurological thresholds</a:t>
            </a:r>
          </a:p>
        </p:txBody>
      </p:sp>
      <p:pic>
        <p:nvPicPr>
          <p:cNvPr id="3" name="Picture 2">
            <a:extLst>
              <a:ext uri="{FF2B5EF4-FFF2-40B4-BE49-F238E27FC236}">
                <a16:creationId xmlns:a16="http://schemas.microsoft.com/office/drawing/2014/main" id="{F65C6959-408E-42CA-A981-52C1E0DA74E5}"/>
              </a:ext>
            </a:extLst>
          </p:cNvPr>
          <p:cNvPicPr>
            <a:picLocks noChangeAspect="1"/>
          </p:cNvPicPr>
          <p:nvPr/>
        </p:nvPicPr>
        <p:blipFill>
          <a:blip r:embed="rId4"/>
          <a:stretch>
            <a:fillRect/>
          </a:stretch>
        </p:blipFill>
        <p:spPr>
          <a:xfrm>
            <a:off x="9878163" y="6103088"/>
            <a:ext cx="499915" cy="499915"/>
          </a:xfrm>
          <a:prstGeom prst="rect">
            <a:avLst/>
          </a:prstGeom>
        </p:spPr>
      </p:pic>
      <p:pic>
        <p:nvPicPr>
          <p:cNvPr id="4" name="Picture 3">
            <a:extLst>
              <a:ext uri="{FF2B5EF4-FFF2-40B4-BE49-F238E27FC236}">
                <a16:creationId xmlns:a16="http://schemas.microsoft.com/office/drawing/2014/main" id="{346B90AC-EBE5-47E6-B122-B8061C8ADB0A}"/>
              </a:ext>
            </a:extLst>
          </p:cNvPr>
          <p:cNvPicPr>
            <a:picLocks noChangeAspect="1"/>
          </p:cNvPicPr>
          <p:nvPr/>
        </p:nvPicPr>
        <p:blipFill>
          <a:blip r:embed="rId5"/>
          <a:stretch>
            <a:fillRect/>
          </a:stretch>
        </p:blipFill>
        <p:spPr>
          <a:xfrm>
            <a:off x="10045875" y="2513056"/>
            <a:ext cx="1140051" cy="1140051"/>
          </a:xfrm>
          <a:prstGeom prst="rect">
            <a:avLst/>
          </a:prstGeom>
        </p:spPr>
      </p:pic>
      <p:grpSp>
        <p:nvGrpSpPr>
          <p:cNvPr id="20" name="Group 19">
            <a:extLst>
              <a:ext uri="{FF2B5EF4-FFF2-40B4-BE49-F238E27FC236}">
                <a16:creationId xmlns:a16="http://schemas.microsoft.com/office/drawing/2014/main" id="{B48D5494-47D7-4A69-8749-15460C67B282}"/>
              </a:ext>
            </a:extLst>
          </p:cNvPr>
          <p:cNvGrpSpPr/>
          <p:nvPr/>
        </p:nvGrpSpPr>
        <p:grpSpPr>
          <a:xfrm>
            <a:off x="0" y="2798165"/>
            <a:ext cx="11748412" cy="3796758"/>
            <a:chOff x="0" y="2798165"/>
            <a:chExt cx="11748412" cy="3796758"/>
          </a:xfrm>
        </p:grpSpPr>
        <p:cxnSp>
          <p:nvCxnSpPr>
            <p:cNvPr id="29" name="Connector: Elbow 28">
              <a:extLst>
                <a:ext uri="{FF2B5EF4-FFF2-40B4-BE49-F238E27FC236}">
                  <a16:creationId xmlns:a16="http://schemas.microsoft.com/office/drawing/2014/main" id="{BB27C144-DFBE-4895-85AB-229ADBB7041D}"/>
                </a:ext>
              </a:extLst>
            </p:cNvPr>
            <p:cNvCxnSpPr>
              <a:cxnSpLocks/>
            </p:cNvCxnSpPr>
            <p:nvPr/>
          </p:nvCxnSpPr>
          <p:spPr>
            <a:xfrm>
              <a:off x="2555310" y="2899745"/>
              <a:ext cx="4935255" cy="3695178"/>
            </a:xfrm>
            <a:prstGeom prst="bentConnector3">
              <a:avLst>
                <a:gd name="adj1" fmla="val 508"/>
              </a:avLst>
            </a:prstGeom>
            <a:ln w="5715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B836DAC-8908-4A41-9E68-BE618236FF1B}"/>
                </a:ext>
              </a:extLst>
            </p:cNvPr>
            <p:cNvCxnSpPr/>
            <p:nvPr/>
          </p:nvCxnSpPr>
          <p:spPr>
            <a:xfrm>
              <a:off x="2555309" y="4340238"/>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B5A2430-A62D-415D-8F92-B85303C8618E}"/>
                </a:ext>
              </a:extLst>
            </p:cNvPr>
            <p:cNvCxnSpPr/>
            <p:nvPr/>
          </p:nvCxnSpPr>
          <p:spPr>
            <a:xfrm>
              <a:off x="2555310" y="5169043"/>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D757AB85-02D8-46CC-85E0-964F62BA17FE}"/>
                </a:ext>
              </a:extLst>
            </p:cNvPr>
            <p:cNvSpPr/>
            <p:nvPr/>
          </p:nvSpPr>
          <p:spPr>
            <a:xfrm>
              <a:off x="2718148" y="5692329"/>
              <a:ext cx="4772416" cy="576985"/>
            </a:xfrm>
            <a:custGeom>
              <a:avLst/>
              <a:gdLst>
                <a:gd name="connsiteX0" fmla="*/ 0 w 5013554"/>
                <a:gd name="connsiteY0" fmla="*/ 489235 h 576985"/>
                <a:gd name="connsiteX1" fmla="*/ 538619 w 5013554"/>
                <a:gd name="connsiteY1" fmla="*/ 100928 h 576985"/>
                <a:gd name="connsiteX2" fmla="*/ 1277655 w 5013554"/>
                <a:gd name="connsiteY2" fmla="*/ 426605 h 576985"/>
                <a:gd name="connsiteX3" fmla="*/ 1816274 w 5013554"/>
                <a:gd name="connsiteY3" fmla="*/ 100928 h 576985"/>
                <a:gd name="connsiteX4" fmla="*/ 2229633 w 5013554"/>
                <a:gd name="connsiteY4" fmla="*/ 576917 h 576985"/>
                <a:gd name="connsiteX5" fmla="*/ 2530258 w 5013554"/>
                <a:gd name="connsiteY5" fmla="*/ 138506 h 576985"/>
                <a:gd name="connsiteX6" fmla="*/ 2943617 w 5013554"/>
                <a:gd name="connsiteY6" fmla="*/ 451657 h 576985"/>
                <a:gd name="connsiteX7" fmla="*/ 3569918 w 5013554"/>
                <a:gd name="connsiteY7" fmla="*/ 720 h 576985"/>
                <a:gd name="connsiteX8" fmla="*/ 4283902 w 5013554"/>
                <a:gd name="connsiteY8" fmla="*/ 338923 h 576985"/>
                <a:gd name="connsiteX9" fmla="*/ 4835047 w 5013554"/>
                <a:gd name="connsiteY9" fmla="*/ 13246 h 576985"/>
                <a:gd name="connsiteX10" fmla="*/ 4997885 w 5013554"/>
                <a:gd name="connsiteY10" fmla="*/ 276293 h 576985"/>
                <a:gd name="connsiteX11" fmla="*/ 4997885 w 5013554"/>
                <a:gd name="connsiteY11" fmla="*/ 363975 h 57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3554" h="576985">
                  <a:moveTo>
                    <a:pt x="0" y="489235"/>
                  </a:moveTo>
                  <a:cubicBezTo>
                    <a:pt x="162838" y="300300"/>
                    <a:pt x="325677" y="111366"/>
                    <a:pt x="538619" y="100928"/>
                  </a:cubicBezTo>
                  <a:cubicBezTo>
                    <a:pt x="751561" y="90490"/>
                    <a:pt x="1064713" y="426605"/>
                    <a:pt x="1277655" y="426605"/>
                  </a:cubicBezTo>
                  <a:cubicBezTo>
                    <a:pt x="1490597" y="426605"/>
                    <a:pt x="1657611" y="75876"/>
                    <a:pt x="1816274" y="100928"/>
                  </a:cubicBezTo>
                  <a:cubicBezTo>
                    <a:pt x="1974937" y="125980"/>
                    <a:pt x="2110636" y="570654"/>
                    <a:pt x="2229633" y="576917"/>
                  </a:cubicBezTo>
                  <a:cubicBezTo>
                    <a:pt x="2348630" y="583180"/>
                    <a:pt x="2411261" y="159383"/>
                    <a:pt x="2530258" y="138506"/>
                  </a:cubicBezTo>
                  <a:cubicBezTo>
                    <a:pt x="2649255" y="117629"/>
                    <a:pt x="2770340" y="474621"/>
                    <a:pt x="2943617" y="451657"/>
                  </a:cubicBezTo>
                  <a:cubicBezTo>
                    <a:pt x="3116894" y="428693"/>
                    <a:pt x="3346537" y="19509"/>
                    <a:pt x="3569918" y="720"/>
                  </a:cubicBezTo>
                  <a:cubicBezTo>
                    <a:pt x="3793299" y="-18069"/>
                    <a:pt x="4073047" y="336835"/>
                    <a:pt x="4283902" y="338923"/>
                  </a:cubicBezTo>
                  <a:cubicBezTo>
                    <a:pt x="4494757" y="341011"/>
                    <a:pt x="4716050" y="23684"/>
                    <a:pt x="4835047" y="13246"/>
                  </a:cubicBezTo>
                  <a:cubicBezTo>
                    <a:pt x="4954044" y="2808"/>
                    <a:pt x="4970745" y="217838"/>
                    <a:pt x="4997885" y="276293"/>
                  </a:cubicBezTo>
                  <a:cubicBezTo>
                    <a:pt x="5025025" y="334748"/>
                    <a:pt x="5011455" y="349361"/>
                    <a:pt x="4997885" y="363975"/>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01FA551C-9976-422C-A29C-3485559D67E0}"/>
                </a:ext>
              </a:extLst>
            </p:cNvPr>
            <p:cNvSpPr/>
            <p:nvPr/>
          </p:nvSpPr>
          <p:spPr>
            <a:xfrm>
              <a:off x="2655518" y="2798165"/>
              <a:ext cx="4835046" cy="666436"/>
            </a:xfrm>
            <a:custGeom>
              <a:avLst/>
              <a:gdLst>
                <a:gd name="connsiteX0" fmla="*/ 0 w 4722312"/>
                <a:gd name="connsiteY0" fmla="*/ 577569 h 666436"/>
                <a:gd name="connsiteX1" fmla="*/ 350729 w 4722312"/>
                <a:gd name="connsiteY1" fmla="*/ 38950 h 666436"/>
                <a:gd name="connsiteX2" fmla="*/ 538619 w 4722312"/>
                <a:gd name="connsiteY2" fmla="*/ 126632 h 666436"/>
                <a:gd name="connsiteX3" fmla="*/ 751562 w 4722312"/>
                <a:gd name="connsiteY3" fmla="*/ 665251 h 666436"/>
                <a:gd name="connsiteX4" fmla="*/ 977030 w 4722312"/>
                <a:gd name="connsiteY4" fmla="*/ 276944 h 666436"/>
                <a:gd name="connsiteX5" fmla="*/ 1177447 w 4722312"/>
                <a:gd name="connsiteY5" fmla="*/ 464835 h 666436"/>
                <a:gd name="connsiteX6" fmla="*/ 1415441 w 4722312"/>
                <a:gd name="connsiteY6" fmla="*/ 1372 h 666436"/>
                <a:gd name="connsiteX7" fmla="*/ 1891430 w 4722312"/>
                <a:gd name="connsiteY7" fmla="*/ 640199 h 666436"/>
                <a:gd name="connsiteX8" fmla="*/ 2204581 w 4722312"/>
                <a:gd name="connsiteY8" fmla="*/ 64002 h 666436"/>
                <a:gd name="connsiteX9" fmla="*/ 2567836 w 4722312"/>
                <a:gd name="connsiteY9" fmla="*/ 552517 h 666436"/>
                <a:gd name="connsiteX10" fmla="*/ 2906038 w 4722312"/>
                <a:gd name="connsiteY10" fmla="*/ 176736 h 666436"/>
                <a:gd name="connsiteX11" fmla="*/ 3582444 w 4722312"/>
                <a:gd name="connsiteY11" fmla="*/ 665251 h 666436"/>
                <a:gd name="connsiteX12" fmla="*/ 4158641 w 4722312"/>
                <a:gd name="connsiteY12" fmla="*/ 151684 h 666436"/>
                <a:gd name="connsiteX13" fmla="*/ 4421688 w 4722312"/>
                <a:gd name="connsiteY13" fmla="*/ 489887 h 666436"/>
                <a:gd name="connsiteX14" fmla="*/ 4722312 w 4722312"/>
                <a:gd name="connsiteY14" fmla="*/ 126632 h 66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2312" h="666436">
                  <a:moveTo>
                    <a:pt x="0" y="577569"/>
                  </a:moveTo>
                  <a:cubicBezTo>
                    <a:pt x="130479" y="345837"/>
                    <a:pt x="260959" y="114106"/>
                    <a:pt x="350729" y="38950"/>
                  </a:cubicBezTo>
                  <a:cubicBezTo>
                    <a:pt x="440499" y="-36206"/>
                    <a:pt x="471814" y="22249"/>
                    <a:pt x="538619" y="126632"/>
                  </a:cubicBezTo>
                  <a:cubicBezTo>
                    <a:pt x="605424" y="231015"/>
                    <a:pt x="678494" y="640199"/>
                    <a:pt x="751562" y="665251"/>
                  </a:cubicBezTo>
                  <a:cubicBezTo>
                    <a:pt x="824630" y="690303"/>
                    <a:pt x="906049" y="310347"/>
                    <a:pt x="977030" y="276944"/>
                  </a:cubicBezTo>
                  <a:cubicBezTo>
                    <a:pt x="1048011" y="243541"/>
                    <a:pt x="1104379" y="510764"/>
                    <a:pt x="1177447" y="464835"/>
                  </a:cubicBezTo>
                  <a:cubicBezTo>
                    <a:pt x="1250515" y="418906"/>
                    <a:pt x="1296444" y="-27855"/>
                    <a:pt x="1415441" y="1372"/>
                  </a:cubicBezTo>
                  <a:cubicBezTo>
                    <a:pt x="1534438" y="30599"/>
                    <a:pt x="1759907" y="629761"/>
                    <a:pt x="1891430" y="640199"/>
                  </a:cubicBezTo>
                  <a:cubicBezTo>
                    <a:pt x="2022953" y="650637"/>
                    <a:pt x="2091847" y="78616"/>
                    <a:pt x="2204581" y="64002"/>
                  </a:cubicBezTo>
                  <a:cubicBezTo>
                    <a:pt x="2317315" y="49388"/>
                    <a:pt x="2450927" y="533728"/>
                    <a:pt x="2567836" y="552517"/>
                  </a:cubicBezTo>
                  <a:cubicBezTo>
                    <a:pt x="2684745" y="571306"/>
                    <a:pt x="2736937" y="157947"/>
                    <a:pt x="2906038" y="176736"/>
                  </a:cubicBezTo>
                  <a:cubicBezTo>
                    <a:pt x="3075139" y="195525"/>
                    <a:pt x="3373677" y="669426"/>
                    <a:pt x="3582444" y="665251"/>
                  </a:cubicBezTo>
                  <a:cubicBezTo>
                    <a:pt x="3791211" y="661076"/>
                    <a:pt x="4018767" y="180911"/>
                    <a:pt x="4158641" y="151684"/>
                  </a:cubicBezTo>
                  <a:cubicBezTo>
                    <a:pt x="4298515" y="122457"/>
                    <a:pt x="4327743" y="494062"/>
                    <a:pt x="4421688" y="489887"/>
                  </a:cubicBezTo>
                  <a:cubicBezTo>
                    <a:pt x="4515633" y="485712"/>
                    <a:pt x="4618972" y="306172"/>
                    <a:pt x="4722312" y="126632"/>
                  </a:cubicBezTo>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Freeform: Shape 33">
              <a:extLst>
                <a:ext uri="{FF2B5EF4-FFF2-40B4-BE49-F238E27FC236}">
                  <a16:creationId xmlns:a16="http://schemas.microsoft.com/office/drawing/2014/main" id="{AD080C6C-69C6-4B83-AAC3-681E66464ED3}"/>
                </a:ext>
              </a:extLst>
            </p:cNvPr>
            <p:cNvSpPr/>
            <p:nvPr/>
          </p:nvSpPr>
          <p:spPr>
            <a:xfrm>
              <a:off x="2680571" y="4374299"/>
              <a:ext cx="4809994" cy="793045"/>
            </a:xfrm>
            <a:custGeom>
              <a:avLst/>
              <a:gdLst>
                <a:gd name="connsiteX0" fmla="*/ 0 w 4835047"/>
                <a:gd name="connsiteY0" fmla="*/ 629818 h 793045"/>
                <a:gd name="connsiteX1" fmla="*/ 375781 w 4835047"/>
                <a:gd name="connsiteY1" fmla="*/ 116251 h 793045"/>
                <a:gd name="connsiteX2" fmla="*/ 826718 w 4835047"/>
                <a:gd name="connsiteY2" fmla="*/ 792657 h 793045"/>
                <a:gd name="connsiteX3" fmla="*/ 1139869 w 4835047"/>
                <a:gd name="connsiteY3" fmla="*/ 3517 h 793045"/>
                <a:gd name="connsiteX4" fmla="*/ 1402915 w 4835047"/>
                <a:gd name="connsiteY4" fmla="*/ 492032 h 793045"/>
                <a:gd name="connsiteX5" fmla="*/ 1515649 w 4835047"/>
                <a:gd name="connsiteY5" fmla="*/ 228986 h 793045"/>
                <a:gd name="connsiteX6" fmla="*/ 2217107 w 4835047"/>
                <a:gd name="connsiteY6" fmla="*/ 492032 h 793045"/>
                <a:gd name="connsiteX7" fmla="*/ 2843408 w 4835047"/>
                <a:gd name="connsiteY7" fmla="*/ 91199 h 793045"/>
                <a:gd name="connsiteX8" fmla="*/ 3494762 w 4835047"/>
                <a:gd name="connsiteY8" fmla="*/ 554662 h 793045"/>
                <a:gd name="connsiteX9" fmla="*/ 3895595 w 4835047"/>
                <a:gd name="connsiteY9" fmla="*/ 379298 h 793045"/>
                <a:gd name="connsiteX10" fmla="*/ 4321480 w 4835047"/>
                <a:gd name="connsiteY10" fmla="*/ 667396 h 793045"/>
                <a:gd name="connsiteX11" fmla="*/ 4659682 w 4835047"/>
                <a:gd name="connsiteY11" fmla="*/ 441928 h 793045"/>
                <a:gd name="connsiteX12" fmla="*/ 4835047 w 4835047"/>
                <a:gd name="connsiteY12" fmla="*/ 629818 h 79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5047" h="793045">
                  <a:moveTo>
                    <a:pt x="0" y="629818"/>
                  </a:moveTo>
                  <a:cubicBezTo>
                    <a:pt x="118997" y="359464"/>
                    <a:pt x="237995" y="89111"/>
                    <a:pt x="375781" y="116251"/>
                  </a:cubicBezTo>
                  <a:cubicBezTo>
                    <a:pt x="513567" y="143391"/>
                    <a:pt x="699370" y="811446"/>
                    <a:pt x="826718" y="792657"/>
                  </a:cubicBezTo>
                  <a:cubicBezTo>
                    <a:pt x="954066" y="773868"/>
                    <a:pt x="1043836" y="53621"/>
                    <a:pt x="1139869" y="3517"/>
                  </a:cubicBezTo>
                  <a:cubicBezTo>
                    <a:pt x="1235902" y="-46587"/>
                    <a:pt x="1340285" y="454454"/>
                    <a:pt x="1402915" y="492032"/>
                  </a:cubicBezTo>
                  <a:cubicBezTo>
                    <a:pt x="1465545" y="529610"/>
                    <a:pt x="1379950" y="228986"/>
                    <a:pt x="1515649" y="228986"/>
                  </a:cubicBezTo>
                  <a:cubicBezTo>
                    <a:pt x="1651348" y="228986"/>
                    <a:pt x="1995814" y="514996"/>
                    <a:pt x="2217107" y="492032"/>
                  </a:cubicBezTo>
                  <a:cubicBezTo>
                    <a:pt x="2438400" y="469068"/>
                    <a:pt x="2630466" y="80761"/>
                    <a:pt x="2843408" y="91199"/>
                  </a:cubicBezTo>
                  <a:cubicBezTo>
                    <a:pt x="3056350" y="101637"/>
                    <a:pt x="3319398" y="506646"/>
                    <a:pt x="3494762" y="554662"/>
                  </a:cubicBezTo>
                  <a:cubicBezTo>
                    <a:pt x="3670126" y="602678"/>
                    <a:pt x="3757809" y="360509"/>
                    <a:pt x="3895595" y="379298"/>
                  </a:cubicBezTo>
                  <a:cubicBezTo>
                    <a:pt x="4033381" y="398087"/>
                    <a:pt x="4194132" y="656958"/>
                    <a:pt x="4321480" y="667396"/>
                  </a:cubicBezTo>
                  <a:cubicBezTo>
                    <a:pt x="4448828" y="677834"/>
                    <a:pt x="4574088" y="448191"/>
                    <a:pt x="4659682" y="441928"/>
                  </a:cubicBezTo>
                  <a:cubicBezTo>
                    <a:pt x="4745276" y="435665"/>
                    <a:pt x="4790161" y="532741"/>
                    <a:pt x="4835047" y="629818"/>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907EB1EA-5C26-4165-87FF-22672B44F5AF}"/>
                </a:ext>
              </a:extLst>
            </p:cNvPr>
            <p:cNvSpPr txBox="1"/>
            <p:nvPr/>
          </p:nvSpPr>
          <p:spPr>
            <a:xfrm>
              <a:off x="8179495" y="2899745"/>
              <a:ext cx="3568917"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Under responsive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B050"/>
                  </a:solidFill>
                  <a:effectLst/>
                  <a:uLnTx/>
                  <a:uFillTx/>
                  <a:latin typeface="Calibri" panose="020F0502020204030204"/>
                  <a:ea typeface="+mn-ea"/>
                  <a:cs typeface="+mn-cs"/>
                </a:rPr>
                <a:t>Just right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ED7D31"/>
                  </a:solidFill>
                  <a:effectLst/>
                  <a:uLnTx/>
                  <a:uFillTx/>
                  <a:latin typeface="Calibri" panose="020F0502020204030204"/>
                  <a:ea typeface="+mn-ea"/>
                  <a:cs typeface="+mn-cs"/>
                </a:rPr>
                <a:t>Over responsive</a:t>
              </a:r>
            </a:p>
          </p:txBody>
        </p:sp>
        <p:sp>
          <p:nvSpPr>
            <p:cNvPr id="36" name="TextBox 35">
              <a:extLst>
                <a:ext uri="{FF2B5EF4-FFF2-40B4-BE49-F238E27FC236}">
                  <a16:creationId xmlns:a16="http://schemas.microsoft.com/office/drawing/2014/main" id="{286F8950-3BCB-4F8E-89D6-2E898C00E403}"/>
                </a:ext>
              </a:extLst>
            </p:cNvPr>
            <p:cNvSpPr txBox="1"/>
            <p:nvPr/>
          </p:nvSpPr>
          <p:spPr>
            <a:xfrm>
              <a:off x="0" y="2899745"/>
              <a:ext cx="2054269" cy="369331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High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Typical</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Low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763422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Neurological thresholds – big cup, little cup</a:t>
            </a:r>
          </a:p>
        </p:txBody>
      </p:sp>
      <p:pic>
        <p:nvPicPr>
          <p:cNvPr id="4" name="Online Media 3" title="A Child's View of Sensory Processing">
            <a:hlinkClick r:id="" action="ppaction://media"/>
            <a:extLst>
              <a:ext uri="{FF2B5EF4-FFF2-40B4-BE49-F238E27FC236}">
                <a16:creationId xmlns:a16="http://schemas.microsoft.com/office/drawing/2014/main" id="{25B44CD1-A4CF-406E-AA89-C19F2A683B80}"/>
              </a:ext>
            </a:extLst>
          </p:cNvPr>
          <p:cNvPicPr>
            <a:picLocks noRot="1" noChangeAspect="1"/>
          </p:cNvPicPr>
          <p:nvPr>
            <a:videoFile r:link="rId1"/>
          </p:nvPr>
        </p:nvPicPr>
        <p:blipFill>
          <a:blip r:embed="rId5"/>
          <a:stretch>
            <a:fillRect/>
          </a:stretch>
        </p:blipFill>
        <p:spPr>
          <a:xfrm>
            <a:off x="1829048" y="2044925"/>
            <a:ext cx="6233760" cy="4671925"/>
          </a:xfrm>
          <a:prstGeom prst="rect">
            <a:avLst/>
          </a:prstGeom>
        </p:spPr>
      </p:pic>
      <p:sp>
        <p:nvSpPr>
          <p:cNvPr id="5" name="TextBox 4">
            <a:extLst>
              <a:ext uri="{FF2B5EF4-FFF2-40B4-BE49-F238E27FC236}">
                <a16:creationId xmlns:a16="http://schemas.microsoft.com/office/drawing/2014/main" id="{E84569E2-BF7B-4431-B0D2-1E0A6E862F75}"/>
              </a:ext>
            </a:extLst>
          </p:cNvPr>
          <p:cNvSpPr txBox="1"/>
          <p:nvPr/>
        </p:nvSpPr>
        <p:spPr>
          <a:xfrm>
            <a:off x="9100458" y="5370286"/>
            <a:ext cx="275771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A Child's View of Sensory Processing - YouTube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79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Over responsive</a:t>
            </a:r>
          </a:p>
        </p:txBody>
      </p:sp>
      <p:pic>
        <p:nvPicPr>
          <p:cNvPr id="3" name="Picture 2">
            <a:extLst>
              <a:ext uri="{FF2B5EF4-FFF2-40B4-BE49-F238E27FC236}">
                <a16:creationId xmlns:a16="http://schemas.microsoft.com/office/drawing/2014/main" id="{A42FFBE6-168F-49CF-90A8-49AB17A7293D}"/>
              </a:ext>
            </a:extLst>
          </p:cNvPr>
          <p:cNvPicPr>
            <a:picLocks noChangeAspect="1"/>
          </p:cNvPicPr>
          <p:nvPr/>
        </p:nvPicPr>
        <p:blipFill>
          <a:blip r:embed="rId4"/>
          <a:stretch>
            <a:fillRect/>
          </a:stretch>
        </p:blipFill>
        <p:spPr>
          <a:xfrm>
            <a:off x="10697226" y="4895155"/>
            <a:ext cx="1363857" cy="1824159"/>
          </a:xfrm>
          <a:prstGeom prst="rect">
            <a:avLst/>
          </a:prstGeom>
        </p:spPr>
      </p:pic>
      <p:grpSp>
        <p:nvGrpSpPr>
          <p:cNvPr id="4" name="Group 3">
            <a:extLst>
              <a:ext uri="{FF2B5EF4-FFF2-40B4-BE49-F238E27FC236}">
                <a16:creationId xmlns:a16="http://schemas.microsoft.com/office/drawing/2014/main" id="{65160DBE-736F-44E7-825A-8FB96EEA2D51}"/>
              </a:ext>
            </a:extLst>
          </p:cNvPr>
          <p:cNvGrpSpPr/>
          <p:nvPr/>
        </p:nvGrpSpPr>
        <p:grpSpPr>
          <a:xfrm>
            <a:off x="0" y="2798165"/>
            <a:ext cx="11748412" cy="3796758"/>
            <a:chOff x="0" y="2798165"/>
            <a:chExt cx="11748412" cy="3796758"/>
          </a:xfrm>
        </p:grpSpPr>
        <p:cxnSp>
          <p:nvCxnSpPr>
            <p:cNvPr id="17" name="Connector: Elbow 16">
              <a:extLst>
                <a:ext uri="{FF2B5EF4-FFF2-40B4-BE49-F238E27FC236}">
                  <a16:creationId xmlns:a16="http://schemas.microsoft.com/office/drawing/2014/main" id="{52DFB30D-6B09-4D1D-8287-C72B6DB4356D}"/>
                </a:ext>
              </a:extLst>
            </p:cNvPr>
            <p:cNvCxnSpPr>
              <a:cxnSpLocks/>
            </p:cNvCxnSpPr>
            <p:nvPr/>
          </p:nvCxnSpPr>
          <p:spPr>
            <a:xfrm>
              <a:off x="2555310" y="2899745"/>
              <a:ext cx="4935255" cy="3695178"/>
            </a:xfrm>
            <a:prstGeom prst="bentConnector3">
              <a:avLst>
                <a:gd name="adj1" fmla="val 508"/>
              </a:avLst>
            </a:prstGeom>
            <a:ln w="5715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5ED90F6-4B97-486A-A456-8B81146C7F1F}"/>
                </a:ext>
              </a:extLst>
            </p:cNvPr>
            <p:cNvCxnSpPr/>
            <p:nvPr/>
          </p:nvCxnSpPr>
          <p:spPr>
            <a:xfrm>
              <a:off x="2555309" y="4340238"/>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351F0CC-CEDD-457A-B435-47018DFDB7C2}"/>
                </a:ext>
              </a:extLst>
            </p:cNvPr>
            <p:cNvCxnSpPr/>
            <p:nvPr/>
          </p:nvCxnSpPr>
          <p:spPr>
            <a:xfrm>
              <a:off x="2555310" y="5169043"/>
              <a:ext cx="493525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07DFC54-6569-45FD-8308-DC4C69A375A8}"/>
                </a:ext>
              </a:extLst>
            </p:cNvPr>
            <p:cNvSpPr/>
            <p:nvPr/>
          </p:nvSpPr>
          <p:spPr>
            <a:xfrm>
              <a:off x="2718148" y="5692329"/>
              <a:ext cx="4772416" cy="576985"/>
            </a:xfrm>
            <a:custGeom>
              <a:avLst/>
              <a:gdLst>
                <a:gd name="connsiteX0" fmla="*/ 0 w 5013554"/>
                <a:gd name="connsiteY0" fmla="*/ 489235 h 576985"/>
                <a:gd name="connsiteX1" fmla="*/ 538619 w 5013554"/>
                <a:gd name="connsiteY1" fmla="*/ 100928 h 576985"/>
                <a:gd name="connsiteX2" fmla="*/ 1277655 w 5013554"/>
                <a:gd name="connsiteY2" fmla="*/ 426605 h 576985"/>
                <a:gd name="connsiteX3" fmla="*/ 1816274 w 5013554"/>
                <a:gd name="connsiteY3" fmla="*/ 100928 h 576985"/>
                <a:gd name="connsiteX4" fmla="*/ 2229633 w 5013554"/>
                <a:gd name="connsiteY4" fmla="*/ 576917 h 576985"/>
                <a:gd name="connsiteX5" fmla="*/ 2530258 w 5013554"/>
                <a:gd name="connsiteY5" fmla="*/ 138506 h 576985"/>
                <a:gd name="connsiteX6" fmla="*/ 2943617 w 5013554"/>
                <a:gd name="connsiteY6" fmla="*/ 451657 h 576985"/>
                <a:gd name="connsiteX7" fmla="*/ 3569918 w 5013554"/>
                <a:gd name="connsiteY7" fmla="*/ 720 h 576985"/>
                <a:gd name="connsiteX8" fmla="*/ 4283902 w 5013554"/>
                <a:gd name="connsiteY8" fmla="*/ 338923 h 576985"/>
                <a:gd name="connsiteX9" fmla="*/ 4835047 w 5013554"/>
                <a:gd name="connsiteY9" fmla="*/ 13246 h 576985"/>
                <a:gd name="connsiteX10" fmla="*/ 4997885 w 5013554"/>
                <a:gd name="connsiteY10" fmla="*/ 276293 h 576985"/>
                <a:gd name="connsiteX11" fmla="*/ 4997885 w 5013554"/>
                <a:gd name="connsiteY11" fmla="*/ 363975 h 57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13554" h="576985">
                  <a:moveTo>
                    <a:pt x="0" y="489235"/>
                  </a:moveTo>
                  <a:cubicBezTo>
                    <a:pt x="162838" y="300300"/>
                    <a:pt x="325677" y="111366"/>
                    <a:pt x="538619" y="100928"/>
                  </a:cubicBezTo>
                  <a:cubicBezTo>
                    <a:pt x="751561" y="90490"/>
                    <a:pt x="1064713" y="426605"/>
                    <a:pt x="1277655" y="426605"/>
                  </a:cubicBezTo>
                  <a:cubicBezTo>
                    <a:pt x="1490597" y="426605"/>
                    <a:pt x="1657611" y="75876"/>
                    <a:pt x="1816274" y="100928"/>
                  </a:cubicBezTo>
                  <a:cubicBezTo>
                    <a:pt x="1974937" y="125980"/>
                    <a:pt x="2110636" y="570654"/>
                    <a:pt x="2229633" y="576917"/>
                  </a:cubicBezTo>
                  <a:cubicBezTo>
                    <a:pt x="2348630" y="583180"/>
                    <a:pt x="2411261" y="159383"/>
                    <a:pt x="2530258" y="138506"/>
                  </a:cubicBezTo>
                  <a:cubicBezTo>
                    <a:pt x="2649255" y="117629"/>
                    <a:pt x="2770340" y="474621"/>
                    <a:pt x="2943617" y="451657"/>
                  </a:cubicBezTo>
                  <a:cubicBezTo>
                    <a:pt x="3116894" y="428693"/>
                    <a:pt x="3346537" y="19509"/>
                    <a:pt x="3569918" y="720"/>
                  </a:cubicBezTo>
                  <a:cubicBezTo>
                    <a:pt x="3793299" y="-18069"/>
                    <a:pt x="4073047" y="336835"/>
                    <a:pt x="4283902" y="338923"/>
                  </a:cubicBezTo>
                  <a:cubicBezTo>
                    <a:pt x="4494757" y="341011"/>
                    <a:pt x="4716050" y="23684"/>
                    <a:pt x="4835047" y="13246"/>
                  </a:cubicBezTo>
                  <a:cubicBezTo>
                    <a:pt x="4954044" y="2808"/>
                    <a:pt x="4970745" y="217838"/>
                    <a:pt x="4997885" y="276293"/>
                  </a:cubicBezTo>
                  <a:cubicBezTo>
                    <a:pt x="5025025" y="334748"/>
                    <a:pt x="5011455" y="349361"/>
                    <a:pt x="4997885" y="363975"/>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9A5D347E-8443-4B2D-A23A-9A50987EA1DB}"/>
                </a:ext>
              </a:extLst>
            </p:cNvPr>
            <p:cNvSpPr/>
            <p:nvPr/>
          </p:nvSpPr>
          <p:spPr>
            <a:xfrm>
              <a:off x="2655518" y="2798165"/>
              <a:ext cx="4835046" cy="666436"/>
            </a:xfrm>
            <a:custGeom>
              <a:avLst/>
              <a:gdLst>
                <a:gd name="connsiteX0" fmla="*/ 0 w 4722312"/>
                <a:gd name="connsiteY0" fmla="*/ 577569 h 666436"/>
                <a:gd name="connsiteX1" fmla="*/ 350729 w 4722312"/>
                <a:gd name="connsiteY1" fmla="*/ 38950 h 666436"/>
                <a:gd name="connsiteX2" fmla="*/ 538619 w 4722312"/>
                <a:gd name="connsiteY2" fmla="*/ 126632 h 666436"/>
                <a:gd name="connsiteX3" fmla="*/ 751562 w 4722312"/>
                <a:gd name="connsiteY3" fmla="*/ 665251 h 666436"/>
                <a:gd name="connsiteX4" fmla="*/ 977030 w 4722312"/>
                <a:gd name="connsiteY4" fmla="*/ 276944 h 666436"/>
                <a:gd name="connsiteX5" fmla="*/ 1177447 w 4722312"/>
                <a:gd name="connsiteY5" fmla="*/ 464835 h 666436"/>
                <a:gd name="connsiteX6" fmla="*/ 1415441 w 4722312"/>
                <a:gd name="connsiteY6" fmla="*/ 1372 h 666436"/>
                <a:gd name="connsiteX7" fmla="*/ 1891430 w 4722312"/>
                <a:gd name="connsiteY7" fmla="*/ 640199 h 666436"/>
                <a:gd name="connsiteX8" fmla="*/ 2204581 w 4722312"/>
                <a:gd name="connsiteY8" fmla="*/ 64002 h 666436"/>
                <a:gd name="connsiteX9" fmla="*/ 2567836 w 4722312"/>
                <a:gd name="connsiteY9" fmla="*/ 552517 h 666436"/>
                <a:gd name="connsiteX10" fmla="*/ 2906038 w 4722312"/>
                <a:gd name="connsiteY10" fmla="*/ 176736 h 666436"/>
                <a:gd name="connsiteX11" fmla="*/ 3582444 w 4722312"/>
                <a:gd name="connsiteY11" fmla="*/ 665251 h 666436"/>
                <a:gd name="connsiteX12" fmla="*/ 4158641 w 4722312"/>
                <a:gd name="connsiteY12" fmla="*/ 151684 h 666436"/>
                <a:gd name="connsiteX13" fmla="*/ 4421688 w 4722312"/>
                <a:gd name="connsiteY13" fmla="*/ 489887 h 666436"/>
                <a:gd name="connsiteX14" fmla="*/ 4722312 w 4722312"/>
                <a:gd name="connsiteY14" fmla="*/ 126632 h 66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2312" h="666436">
                  <a:moveTo>
                    <a:pt x="0" y="577569"/>
                  </a:moveTo>
                  <a:cubicBezTo>
                    <a:pt x="130479" y="345837"/>
                    <a:pt x="260959" y="114106"/>
                    <a:pt x="350729" y="38950"/>
                  </a:cubicBezTo>
                  <a:cubicBezTo>
                    <a:pt x="440499" y="-36206"/>
                    <a:pt x="471814" y="22249"/>
                    <a:pt x="538619" y="126632"/>
                  </a:cubicBezTo>
                  <a:cubicBezTo>
                    <a:pt x="605424" y="231015"/>
                    <a:pt x="678494" y="640199"/>
                    <a:pt x="751562" y="665251"/>
                  </a:cubicBezTo>
                  <a:cubicBezTo>
                    <a:pt x="824630" y="690303"/>
                    <a:pt x="906049" y="310347"/>
                    <a:pt x="977030" y="276944"/>
                  </a:cubicBezTo>
                  <a:cubicBezTo>
                    <a:pt x="1048011" y="243541"/>
                    <a:pt x="1104379" y="510764"/>
                    <a:pt x="1177447" y="464835"/>
                  </a:cubicBezTo>
                  <a:cubicBezTo>
                    <a:pt x="1250515" y="418906"/>
                    <a:pt x="1296444" y="-27855"/>
                    <a:pt x="1415441" y="1372"/>
                  </a:cubicBezTo>
                  <a:cubicBezTo>
                    <a:pt x="1534438" y="30599"/>
                    <a:pt x="1759907" y="629761"/>
                    <a:pt x="1891430" y="640199"/>
                  </a:cubicBezTo>
                  <a:cubicBezTo>
                    <a:pt x="2022953" y="650637"/>
                    <a:pt x="2091847" y="78616"/>
                    <a:pt x="2204581" y="64002"/>
                  </a:cubicBezTo>
                  <a:cubicBezTo>
                    <a:pt x="2317315" y="49388"/>
                    <a:pt x="2450927" y="533728"/>
                    <a:pt x="2567836" y="552517"/>
                  </a:cubicBezTo>
                  <a:cubicBezTo>
                    <a:pt x="2684745" y="571306"/>
                    <a:pt x="2736937" y="157947"/>
                    <a:pt x="2906038" y="176736"/>
                  </a:cubicBezTo>
                  <a:cubicBezTo>
                    <a:pt x="3075139" y="195525"/>
                    <a:pt x="3373677" y="669426"/>
                    <a:pt x="3582444" y="665251"/>
                  </a:cubicBezTo>
                  <a:cubicBezTo>
                    <a:pt x="3791211" y="661076"/>
                    <a:pt x="4018767" y="180911"/>
                    <a:pt x="4158641" y="151684"/>
                  </a:cubicBezTo>
                  <a:cubicBezTo>
                    <a:pt x="4298515" y="122457"/>
                    <a:pt x="4327743" y="494062"/>
                    <a:pt x="4421688" y="489887"/>
                  </a:cubicBezTo>
                  <a:cubicBezTo>
                    <a:pt x="4515633" y="485712"/>
                    <a:pt x="4618972" y="306172"/>
                    <a:pt x="4722312" y="126632"/>
                  </a:cubicBezTo>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AC43F404-40EC-4CBF-9012-59BF5F265E18}"/>
                </a:ext>
              </a:extLst>
            </p:cNvPr>
            <p:cNvSpPr/>
            <p:nvPr/>
          </p:nvSpPr>
          <p:spPr>
            <a:xfrm>
              <a:off x="2680571" y="4374299"/>
              <a:ext cx="4809994" cy="793045"/>
            </a:xfrm>
            <a:custGeom>
              <a:avLst/>
              <a:gdLst>
                <a:gd name="connsiteX0" fmla="*/ 0 w 4835047"/>
                <a:gd name="connsiteY0" fmla="*/ 629818 h 793045"/>
                <a:gd name="connsiteX1" fmla="*/ 375781 w 4835047"/>
                <a:gd name="connsiteY1" fmla="*/ 116251 h 793045"/>
                <a:gd name="connsiteX2" fmla="*/ 826718 w 4835047"/>
                <a:gd name="connsiteY2" fmla="*/ 792657 h 793045"/>
                <a:gd name="connsiteX3" fmla="*/ 1139869 w 4835047"/>
                <a:gd name="connsiteY3" fmla="*/ 3517 h 793045"/>
                <a:gd name="connsiteX4" fmla="*/ 1402915 w 4835047"/>
                <a:gd name="connsiteY4" fmla="*/ 492032 h 793045"/>
                <a:gd name="connsiteX5" fmla="*/ 1515649 w 4835047"/>
                <a:gd name="connsiteY5" fmla="*/ 228986 h 793045"/>
                <a:gd name="connsiteX6" fmla="*/ 2217107 w 4835047"/>
                <a:gd name="connsiteY6" fmla="*/ 492032 h 793045"/>
                <a:gd name="connsiteX7" fmla="*/ 2843408 w 4835047"/>
                <a:gd name="connsiteY7" fmla="*/ 91199 h 793045"/>
                <a:gd name="connsiteX8" fmla="*/ 3494762 w 4835047"/>
                <a:gd name="connsiteY8" fmla="*/ 554662 h 793045"/>
                <a:gd name="connsiteX9" fmla="*/ 3895595 w 4835047"/>
                <a:gd name="connsiteY9" fmla="*/ 379298 h 793045"/>
                <a:gd name="connsiteX10" fmla="*/ 4321480 w 4835047"/>
                <a:gd name="connsiteY10" fmla="*/ 667396 h 793045"/>
                <a:gd name="connsiteX11" fmla="*/ 4659682 w 4835047"/>
                <a:gd name="connsiteY11" fmla="*/ 441928 h 793045"/>
                <a:gd name="connsiteX12" fmla="*/ 4835047 w 4835047"/>
                <a:gd name="connsiteY12" fmla="*/ 629818 h 79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35047" h="793045">
                  <a:moveTo>
                    <a:pt x="0" y="629818"/>
                  </a:moveTo>
                  <a:cubicBezTo>
                    <a:pt x="118997" y="359464"/>
                    <a:pt x="237995" y="89111"/>
                    <a:pt x="375781" y="116251"/>
                  </a:cubicBezTo>
                  <a:cubicBezTo>
                    <a:pt x="513567" y="143391"/>
                    <a:pt x="699370" y="811446"/>
                    <a:pt x="826718" y="792657"/>
                  </a:cubicBezTo>
                  <a:cubicBezTo>
                    <a:pt x="954066" y="773868"/>
                    <a:pt x="1043836" y="53621"/>
                    <a:pt x="1139869" y="3517"/>
                  </a:cubicBezTo>
                  <a:cubicBezTo>
                    <a:pt x="1235902" y="-46587"/>
                    <a:pt x="1340285" y="454454"/>
                    <a:pt x="1402915" y="492032"/>
                  </a:cubicBezTo>
                  <a:cubicBezTo>
                    <a:pt x="1465545" y="529610"/>
                    <a:pt x="1379950" y="228986"/>
                    <a:pt x="1515649" y="228986"/>
                  </a:cubicBezTo>
                  <a:cubicBezTo>
                    <a:pt x="1651348" y="228986"/>
                    <a:pt x="1995814" y="514996"/>
                    <a:pt x="2217107" y="492032"/>
                  </a:cubicBezTo>
                  <a:cubicBezTo>
                    <a:pt x="2438400" y="469068"/>
                    <a:pt x="2630466" y="80761"/>
                    <a:pt x="2843408" y="91199"/>
                  </a:cubicBezTo>
                  <a:cubicBezTo>
                    <a:pt x="3056350" y="101637"/>
                    <a:pt x="3319398" y="506646"/>
                    <a:pt x="3494762" y="554662"/>
                  </a:cubicBezTo>
                  <a:cubicBezTo>
                    <a:pt x="3670126" y="602678"/>
                    <a:pt x="3757809" y="360509"/>
                    <a:pt x="3895595" y="379298"/>
                  </a:cubicBezTo>
                  <a:cubicBezTo>
                    <a:pt x="4033381" y="398087"/>
                    <a:pt x="4194132" y="656958"/>
                    <a:pt x="4321480" y="667396"/>
                  </a:cubicBezTo>
                  <a:cubicBezTo>
                    <a:pt x="4448828" y="677834"/>
                    <a:pt x="4574088" y="448191"/>
                    <a:pt x="4659682" y="441928"/>
                  </a:cubicBezTo>
                  <a:cubicBezTo>
                    <a:pt x="4745276" y="435665"/>
                    <a:pt x="4790161" y="532741"/>
                    <a:pt x="4835047" y="629818"/>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A3FAD080-D19D-49E5-89E4-B27F0052E159}"/>
                </a:ext>
              </a:extLst>
            </p:cNvPr>
            <p:cNvSpPr txBox="1"/>
            <p:nvPr/>
          </p:nvSpPr>
          <p:spPr>
            <a:xfrm>
              <a:off x="8179495" y="2899745"/>
              <a:ext cx="3568917"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Under responsive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B050"/>
                  </a:solidFill>
                  <a:effectLst/>
                  <a:uLnTx/>
                  <a:uFillTx/>
                  <a:latin typeface="Calibri" panose="020F0502020204030204"/>
                  <a:ea typeface="+mn-ea"/>
                  <a:cs typeface="+mn-cs"/>
                </a:rPr>
                <a:t>Just right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ED7D31"/>
                  </a:solidFill>
                  <a:effectLst/>
                  <a:uLnTx/>
                  <a:uFillTx/>
                  <a:latin typeface="Calibri" panose="020F0502020204030204"/>
                  <a:ea typeface="+mn-ea"/>
                  <a:cs typeface="+mn-cs"/>
                </a:rPr>
                <a:t>Over responsive</a:t>
              </a:r>
            </a:p>
          </p:txBody>
        </p:sp>
        <p:sp>
          <p:nvSpPr>
            <p:cNvPr id="33" name="TextBox 32">
              <a:extLst>
                <a:ext uri="{FF2B5EF4-FFF2-40B4-BE49-F238E27FC236}">
                  <a16:creationId xmlns:a16="http://schemas.microsoft.com/office/drawing/2014/main" id="{004611D3-DF30-46BB-A6AA-260D63816F04}"/>
                </a:ext>
              </a:extLst>
            </p:cNvPr>
            <p:cNvSpPr txBox="1"/>
            <p:nvPr/>
          </p:nvSpPr>
          <p:spPr>
            <a:xfrm>
              <a:off x="0" y="2899745"/>
              <a:ext cx="2054269" cy="369331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High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Typical</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Low threshold</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pic>
        <p:nvPicPr>
          <p:cNvPr id="34" name="Picture 33">
            <a:extLst>
              <a:ext uri="{FF2B5EF4-FFF2-40B4-BE49-F238E27FC236}">
                <a16:creationId xmlns:a16="http://schemas.microsoft.com/office/drawing/2014/main" id="{4D3DEA68-5A37-4571-B753-0689BF19CF9C}"/>
              </a:ext>
            </a:extLst>
          </p:cNvPr>
          <p:cNvPicPr>
            <a:picLocks noChangeAspect="1"/>
          </p:cNvPicPr>
          <p:nvPr/>
        </p:nvPicPr>
        <p:blipFill>
          <a:blip r:embed="rId5"/>
          <a:stretch>
            <a:fillRect/>
          </a:stretch>
        </p:blipFill>
        <p:spPr>
          <a:xfrm>
            <a:off x="8179495" y="1239503"/>
            <a:ext cx="499915" cy="499915"/>
          </a:xfrm>
          <a:prstGeom prst="rect">
            <a:avLst/>
          </a:prstGeom>
        </p:spPr>
      </p:pic>
    </p:spTree>
    <p:extLst>
      <p:ext uri="{BB962C8B-B14F-4D97-AF65-F5344CB8AC3E}">
        <p14:creationId xmlns:p14="http://schemas.microsoft.com/office/powerpoint/2010/main" val="1626415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Over responsive</a:t>
            </a:r>
          </a:p>
        </p:txBody>
      </p:sp>
      <p:pic>
        <p:nvPicPr>
          <p:cNvPr id="4" name="Online Media 3" title="Can you make it to the end?">
            <a:hlinkClick r:id="" action="ppaction://media"/>
            <a:extLst>
              <a:ext uri="{FF2B5EF4-FFF2-40B4-BE49-F238E27FC236}">
                <a16:creationId xmlns:a16="http://schemas.microsoft.com/office/drawing/2014/main" id="{206F5ED3-8F58-402B-8BDF-C017F01E51A9}"/>
              </a:ext>
            </a:extLst>
          </p:cNvPr>
          <p:cNvPicPr>
            <a:picLocks noRot="1" noChangeAspect="1"/>
          </p:cNvPicPr>
          <p:nvPr>
            <a:videoFile r:link="rId1"/>
          </p:nvPr>
        </p:nvPicPr>
        <p:blipFill>
          <a:blip r:embed="rId5"/>
          <a:stretch>
            <a:fillRect/>
          </a:stretch>
        </p:blipFill>
        <p:spPr>
          <a:xfrm>
            <a:off x="860302" y="2152241"/>
            <a:ext cx="8063582" cy="4535765"/>
          </a:xfrm>
          <a:prstGeom prst="rect">
            <a:avLst/>
          </a:prstGeom>
        </p:spPr>
      </p:pic>
      <p:pic>
        <p:nvPicPr>
          <p:cNvPr id="9" name="Picture 8">
            <a:extLst>
              <a:ext uri="{FF2B5EF4-FFF2-40B4-BE49-F238E27FC236}">
                <a16:creationId xmlns:a16="http://schemas.microsoft.com/office/drawing/2014/main" id="{999E2078-00A6-4CFD-A8A5-D2DAAA0448DD}"/>
              </a:ext>
            </a:extLst>
          </p:cNvPr>
          <p:cNvPicPr>
            <a:picLocks noChangeAspect="1"/>
          </p:cNvPicPr>
          <p:nvPr/>
        </p:nvPicPr>
        <p:blipFill>
          <a:blip r:embed="rId6"/>
          <a:stretch>
            <a:fillRect/>
          </a:stretch>
        </p:blipFill>
        <p:spPr>
          <a:xfrm>
            <a:off x="8179495" y="1239503"/>
            <a:ext cx="499915" cy="499915"/>
          </a:xfrm>
          <a:prstGeom prst="rect">
            <a:avLst/>
          </a:prstGeom>
        </p:spPr>
      </p:pic>
      <p:sp>
        <p:nvSpPr>
          <p:cNvPr id="7" name="TextBox 6">
            <a:extLst>
              <a:ext uri="{FF2B5EF4-FFF2-40B4-BE49-F238E27FC236}">
                <a16:creationId xmlns:a16="http://schemas.microsoft.com/office/drawing/2014/main" id="{602E36C4-5C27-4744-8D45-6A98D637D358}"/>
              </a:ext>
            </a:extLst>
          </p:cNvPr>
          <p:cNvSpPr txBox="1"/>
          <p:nvPr/>
        </p:nvSpPr>
        <p:spPr>
          <a:xfrm>
            <a:off x="9468169" y="5210678"/>
            <a:ext cx="27577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National Autistic Society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Can you make it to the end? - YouTube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271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489e8a4-41f5-4fc8-8e9a-c649777ac36a">
      <Terms xmlns="http://schemas.microsoft.com/office/infopath/2007/PartnerControls"/>
    </lcf76f155ced4ddcb4097134ff3c332f>
    <TaxCatchAll xmlns="aa4d4e53-fe93-4e82-93cf-b8cfd6b89ce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408EC83562484EBA06C3ECC7206449" ma:contentTypeVersion="16" ma:contentTypeDescription="Create a new document." ma:contentTypeScope="" ma:versionID="d14e27a07e4e13f2e95cf087388ea5c2">
  <xsd:schema xmlns:xsd="http://www.w3.org/2001/XMLSchema" xmlns:xs="http://www.w3.org/2001/XMLSchema" xmlns:p="http://schemas.microsoft.com/office/2006/metadata/properties" xmlns:ns2="aa4d4e53-fe93-4e82-93cf-b8cfd6b89cef" xmlns:ns3="c489e8a4-41f5-4fc8-8e9a-c649777ac36a" targetNamespace="http://schemas.microsoft.com/office/2006/metadata/properties" ma:root="true" ma:fieldsID="e3847ed71d67ab9870697239a28ed20f" ns2:_="" ns3:_="">
    <xsd:import namespace="aa4d4e53-fe93-4e82-93cf-b8cfd6b89cef"/>
    <xsd:import namespace="c489e8a4-41f5-4fc8-8e9a-c649777ac36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LengthInSeconds" minOccurs="0"/>
                <xsd:element ref="ns3:MediaServiceObjectDetectorVersion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4d4e53-fe93-4e82-93cf-b8cfd6b89ce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3c369c-8c73-4713-b6e4-74581a8d1374}" ma:internalName="TaxCatchAll" ma:showField="CatchAllData" ma:web="aa4d4e53-fe93-4e82-93cf-b8cfd6b89ce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489e8a4-41f5-4fc8-8e9a-c649777ac36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91B7CF-828C-4836-9ECC-EFDE12F4F16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B8A3B8-BED4-4FCE-874F-2FE88F6F1C88}">
  <ds:schemaRefs>
    <ds:schemaRef ds:uri="http://schemas.microsoft.com/sharepoint/v3/contenttype/forms"/>
  </ds:schemaRefs>
</ds:datastoreItem>
</file>

<file path=customXml/itemProps3.xml><?xml version="1.0" encoding="utf-8"?>
<ds:datastoreItem xmlns:ds="http://schemas.openxmlformats.org/officeDocument/2006/customXml" ds:itemID="{DC9DB9F2-B83A-40FF-AB38-562A9E523D62}"/>
</file>

<file path=docProps/app.xml><?xml version="1.0" encoding="utf-8"?>
<Properties xmlns="http://schemas.openxmlformats.org/officeDocument/2006/extended-properties" xmlns:vt="http://schemas.openxmlformats.org/officeDocument/2006/docPropsVTypes">
  <TotalTime>10</TotalTime>
  <Words>1369</Words>
  <Application>Microsoft Office PowerPoint</Application>
  <PresentationFormat>Widescreen</PresentationFormat>
  <Paragraphs>283</Paragraphs>
  <Slides>15</Slides>
  <Notes>15</Notes>
  <HiddenSlides>0</HiddenSlides>
  <MMClips>2</MMClip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Office Theme</vt:lpstr>
      <vt:lpstr>1_Office Theme</vt:lpstr>
      <vt:lpstr>Office Theme</vt:lpstr>
      <vt:lpstr>Sensory processing</vt:lpstr>
      <vt:lpstr>Aims</vt:lpstr>
      <vt:lpstr>Our senses</vt:lpstr>
      <vt:lpstr>Sensory processing</vt:lpstr>
      <vt:lpstr>Sensory processing differences</vt:lpstr>
      <vt:lpstr>Neurological thresholds</vt:lpstr>
      <vt:lpstr>Neurological thresholds – big cup, little cup</vt:lpstr>
      <vt:lpstr>Over responsive</vt:lpstr>
      <vt:lpstr>Over responsive</vt:lpstr>
      <vt:lpstr>Over responsive example</vt:lpstr>
      <vt:lpstr>Under responsive</vt:lpstr>
      <vt:lpstr>Under responsive example</vt:lpstr>
      <vt:lpstr>Filtering of information</vt:lpstr>
      <vt:lpstr>Sensory processing differences</vt:lpstr>
      <vt:lpstr>Useful websites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Sensory processing differences</dc:title>
  <dc:creator>Jenny</dc:creator>
  <cp:lastModifiedBy>Kerri Evans (Aneurin Bevan UHB - Occupational Therapy)</cp:lastModifiedBy>
  <cp:revision>63</cp:revision>
  <dcterms:created xsi:type="dcterms:W3CDTF">2021-05-20T18:53:34Z</dcterms:created>
  <dcterms:modified xsi:type="dcterms:W3CDTF">2023-03-15T11:09:20Z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0x0101009F408EC83562484EBA06C3ECC7206449</vt:lpwstr>
  </property>
</Properties>
</file>