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4"/>
    <p:sldMasterId id="2147483825" r:id="rId5"/>
  </p:sldMasterIdLst>
  <p:notesMasterIdLst>
    <p:notesMasterId r:id="rId24"/>
  </p:notesMasterIdLst>
  <p:handoutMasterIdLst>
    <p:handoutMasterId r:id="rId25"/>
  </p:handoutMasterIdLst>
  <p:sldIdLst>
    <p:sldId id="375" r:id="rId6"/>
    <p:sldId id="374" r:id="rId7"/>
    <p:sldId id="258" r:id="rId8"/>
    <p:sldId id="270" r:id="rId9"/>
    <p:sldId id="271" r:id="rId10"/>
    <p:sldId id="273" r:id="rId11"/>
    <p:sldId id="259" r:id="rId12"/>
    <p:sldId id="260" r:id="rId13"/>
    <p:sldId id="261" r:id="rId14"/>
    <p:sldId id="262" r:id="rId15"/>
    <p:sldId id="272" r:id="rId16"/>
    <p:sldId id="263" r:id="rId17"/>
    <p:sldId id="264" r:id="rId18"/>
    <p:sldId id="265" r:id="rId19"/>
    <p:sldId id="266" r:id="rId20"/>
    <p:sldId id="267" r:id="rId21"/>
    <p:sldId id="268" r:id="rId22"/>
    <p:sldId id="269" r:id="rId2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3618" autoAdjust="0"/>
  </p:normalViewPr>
  <p:slideViewPr>
    <p:cSldViewPr snapToGrid="0">
      <p:cViewPr varScale="1">
        <p:scale>
          <a:sx n="83" d="100"/>
          <a:sy n="83" d="100"/>
        </p:scale>
        <p:origin x="106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11670C7-B344-4CFD-8DD0-6F2EDCEB03F0}" type="datetimeFigureOut">
              <a:rPr lang="en-GB" smtClean="0"/>
              <a:t>15/09/2021</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09DF2354-C9CE-48DA-8156-9307FCCCE982}" type="slidenum">
              <a:rPr lang="en-GB" smtClean="0"/>
              <a:t>‹#›</a:t>
            </a:fld>
            <a:endParaRPr lang="en-GB"/>
          </a:p>
        </p:txBody>
      </p:sp>
    </p:spTree>
    <p:extLst>
      <p:ext uri="{BB962C8B-B14F-4D97-AF65-F5344CB8AC3E}">
        <p14:creationId xmlns:p14="http://schemas.microsoft.com/office/powerpoint/2010/main" val="18873275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8FCA509-485D-45EC-B803-65A475A054CE}" type="datetimeFigureOut">
              <a:rPr lang="en-GB" smtClean="0"/>
              <a:t>15/09/2021</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A3321588-560B-4418-8393-B0020A24670E}" type="slidenum">
              <a:rPr lang="en-GB" smtClean="0"/>
              <a:t>‹#›</a:t>
            </a:fld>
            <a:endParaRPr lang="en-GB"/>
          </a:p>
        </p:txBody>
      </p:sp>
    </p:spTree>
    <p:extLst>
      <p:ext uri="{BB962C8B-B14F-4D97-AF65-F5344CB8AC3E}">
        <p14:creationId xmlns:p14="http://schemas.microsoft.com/office/powerpoint/2010/main" val="4000774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6675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a:p>
            <a:pPr marL="171450" indent="-171450">
              <a:buFontTx/>
              <a:buChar char="-"/>
            </a:pPr>
            <a:endParaRPr lang="en-GB" dirty="0"/>
          </a:p>
          <a:p>
            <a:pPr marL="0" indent="0">
              <a:buFontTx/>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7267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Examples</a:t>
            </a:r>
            <a:r>
              <a:rPr lang="en-GB" baseline="0" dirty="0"/>
              <a:t> of sensory regulation: A baby crying, pick them up, cuddle, slow rhythmical rocking, softly sing, offer them a bottle – Calming</a:t>
            </a:r>
          </a:p>
          <a:p>
            <a:r>
              <a:rPr lang="en-GB" baseline="0" dirty="0"/>
              <a:t>A sleepy young child needing to get ready for school.  Say their name and alert them to the activities, gradually increasing the volume and speed of your voice, make the room brighter, put music on, encourage the child to move - Alerting</a:t>
            </a:r>
            <a:endParaRPr lang="en-GB" dirty="0"/>
          </a:p>
        </p:txBody>
      </p:sp>
      <p:sp>
        <p:nvSpPr>
          <p:cNvPr id="4" name="Slide Number Placeholder 3"/>
          <p:cNvSpPr>
            <a:spLocks noGrp="1"/>
          </p:cNvSpPr>
          <p:nvPr>
            <p:ph type="sldNum" sz="quarter" idx="10"/>
          </p:nvPr>
        </p:nvSpPr>
        <p:spPr/>
        <p:txBody>
          <a:bodyPr/>
          <a:lstStyle/>
          <a:p>
            <a:fld id="{A3321588-560B-4418-8393-B0020A24670E}" type="slidenum">
              <a:rPr lang="en-GB" smtClean="0"/>
              <a:t>5</a:t>
            </a:fld>
            <a:endParaRPr lang="en-GB"/>
          </a:p>
        </p:txBody>
      </p:sp>
    </p:spTree>
    <p:extLst>
      <p:ext uri="{BB962C8B-B14F-4D97-AF65-F5344CB8AC3E}">
        <p14:creationId xmlns:p14="http://schemas.microsoft.com/office/powerpoint/2010/main" val="3253688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activities stimulate the bodies central nervous system in preparation for demands.</a:t>
            </a:r>
          </a:p>
        </p:txBody>
      </p:sp>
      <p:sp>
        <p:nvSpPr>
          <p:cNvPr id="4" name="Slide Number Placeholder 3"/>
          <p:cNvSpPr>
            <a:spLocks noGrp="1"/>
          </p:cNvSpPr>
          <p:nvPr>
            <p:ph type="sldNum" sz="quarter" idx="10"/>
          </p:nvPr>
        </p:nvSpPr>
        <p:spPr/>
        <p:txBody>
          <a:bodyPr/>
          <a:lstStyle/>
          <a:p>
            <a:fld id="{A3321588-560B-4418-8393-B0020A24670E}" type="slidenum">
              <a:rPr lang="en-GB" smtClean="0"/>
              <a:t>8</a:t>
            </a:fld>
            <a:endParaRPr lang="en-GB"/>
          </a:p>
        </p:txBody>
      </p:sp>
    </p:spTree>
    <p:extLst>
      <p:ext uri="{BB962C8B-B14F-4D97-AF65-F5344CB8AC3E}">
        <p14:creationId xmlns:p14="http://schemas.microsoft.com/office/powerpoint/2010/main" val="1433122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321588-560B-4418-8393-B0020A24670E}" type="slidenum">
              <a:rPr lang="en-GB" smtClean="0"/>
              <a:t>16</a:t>
            </a:fld>
            <a:endParaRPr lang="en-GB"/>
          </a:p>
        </p:txBody>
      </p:sp>
    </p:spTree>
    <p:extLst>
      <p:ext uri="{BB962C8B-B14F-4D97-AF65-F5344CB8AC3E}">
        <p14:creationId xmlns:p14="http://schemas.microsoft.com/office/powerpoint/2010/main" val="2706285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854C06A-AFBF-4312-99CD-18240BE241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 xmlns:a16="http://schemas.microsoft.com/office/drawing/2014/main" id="{4A87143D-EABD-4EC7-8A7D-628D40C8D4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29C48811-7E2A-485A-8359-D53F03398BA7}"/>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5" name="Footer Placeholder 4">
            <a:extLst>
              <a:ext uri="{FF2B5EF4-FFF2-40B4-BE49-F238E27FC236}">
                <a16:creationId xmlns="" xmlns:a16="http://schemas.microsoft.com/office/drawing/2014/main" id="{BAF82656-725F-414D-847E-587FEBF3D82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 xmlns:a16="http://schemas.microsoft.com/office/drawing/2014/main" id="{B314C74C-62E9-436A-BD01-4D0BC8902BB3}"/>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3143865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C083D9-14F3-438A-993A-C40EE64861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 xmlns:a16="http://schemas.microsoft.com/office/drawing/2014/main" id="{8E61F058-5BC6-45D2-A550-D16EBBCE8B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 xmlns:a16="http://schemas.microsoft.com/office/drawing/2014/main" id="{42F03BE7-9448-466C-A7A1-02D8EE7C7E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3AE574D8-A00B-471B-BC2E-D26ABA6E65B5}"/>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6" name="Footer Placeholder 5">
            <a:extLst>
              <a:ext uri="{FF2B5EF4-FFF2-40B4-BE49-F238E27FC236}">
                <a16:creationId xmlns="" xmlns:a16="http://schemas.microsoft.com/office/drawing/2014/main" id="{A8743E3A-7F4D-480A-B23F-E9084E64099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 xmlns:a16="http://schemas.microsoft.com/office/drawing/2014/main" id="{542C9B94-064F-4E7E-9325-A137395E5AA8}"/>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3797075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27E511-AB85-4033-99E3-DE35E9B0E23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B17D2439-2F1F-4985-BBF4-4594F6D1DD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23E5381B-89D0-42DE-93BD-F213C77015E8}"/>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5" name="Footer Placeholder 4">
            <a:extLst>
              <a:ext uri="{FF2B5EF4-FFF2-40B4-BE49-F238E27FC236}">
                <a16:creationId xmlns="" xmlns:a16="http://schemas.microsoft.com/office/drawing/2014/main" id="{37C8ADBC-C1FC-4623-B3D7-BE1E3E40C40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 xmlns:a16="http://schemas.microsoft.com/office/drawing/2014/main" id="{0BCF219D-7551-4C79-A9A2-F67EE04CEC2E}"/>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809644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4E21D51B-58AD-40C3-A628-9768B905193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F82AC8C6-B3A1-4D38-8AF0-5C5AEE4472B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A44E3737-BD34-415B-A7AB-7A9C04E85456}"/>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5" name="Footer Placeholder 4">
            <a:extLst>
              <a:ext uri="{FF2B5EF4-FFF2-40B4-BE49-F238E27FC236}">
                <a16:creationId xmlns="" xmlns:a16="http://schemas.microsoft.com/office/drawing/2014/main" id="{C93A2A34-02E8-4E58-8FDD-FCE0C12888E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 xmlns:a16="http://schemas.microsoft.com/office/drawing/2014/main" id="{2FE92B28-9966-4DE0-9E3A-3B6949A51C9B}"/>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327949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FDF5A753-1EC9-4301-A247-5B41C1803928}"/>
              </a:ext>
            </a:extLst>
          </p:cNvPr>
          <p:cNvPicPr>
            <a:picLocks noChangeAspect="1"/>
          </p:cNvPicPr>
          <p:nvPr userDrawn="1"/>
        </p:nvPicPr>
        <p:blipFill>
          <a:blip r:embed="rId2"/>
          <a:stretch>
            <a:fillRect/>
          </a:stretch>
        </p:blipFill>
        <p:spPr>
          <a:xfrm>
            <a:off x="0" y="-1"/>
            <a:ext cx="12192000" cy="6858001"/>
          </a:xfrm>
          <a:prstGeom prst="rect">
            <a:avLst/>
          </a:prstGeom>
        </p:spPr>
      </p:pic>
      <p:sp>
        <p:nvSpPr>
          <p:cNvPr id="2" name="Title 1"/>
          <p:cNvSpPr>
            <a:spLocks noGrp="1"/>
          </p:cNvSpPr>
          <p:nvPr>
            <p:ph type="title"/>
          </p:nvPr>
        </p:nvSpPr>
        <p:spPr>
          <a:xfrm>
            <a:off x="913774" y="730250"/>
            <a:ext cx="10267748" cy="1325563"/>
          </a:xfrm>
        </p:spPr>
        <p:txBody>
          <a:bodyPr/>
          <a:lstStyle>
            <a:lvl1pPr algn="ctr">
              <a:defRPr/>
            </a:lvl1pPr>
          </a:lstStyle>
          <a:p>
            <a:r>
              <a:rPr lang="en-US" dirty="0"/>
              <a:t>Click to edit Master title style</a:t>
            </a:r>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6707234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1B62DB-8E1E-4C3E-802A-54F1E4C2E8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 xmlns:a16="http://schemas.microsoft.com/office/drawing/2014/main" id="{78C400B1-B549-4C55-AB80-506A4E78C7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24799383-A509-48A9-9FDF-A97D79C27A7B}"/>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5" name="Footer Placeholder 4">
            <a:extLst>
              <a:ext uri="{FF2B5EF4-FFF2-40B4-BE49-F238E27FC236}">
                <a16:creationId xmlns="" xmlns:a16="http://schemas.microsoft.com/office/drawing/2014/main" id="{60B15989-8DCF-4AE5-B56B-F25160D773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11644B0B-7320-4205-B4A6-5C465DC4570A}"/>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1246510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28B55B-C50F-4E4E-9DC7-DD9C9A6052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9333E486-C121-49D4-88B1-06FC81F5332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1ED12DF7-4E6E-46C1-98CE-8F39E58C5D41}"/>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5" name="Footer Placeholder 4">
            <a:extLst>
              <a:ext uri="{FF2B5EF4-FFF2-40B4-BE49-F238E27FC236}">
                <a16:creationId xmlns="" xmlns:a16="http://schemas.microsoft.com/office/drawing/2014/main" id="{35616F06-E2C7-4278-AB3A-3F3C71CE4C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D5601438-37E7-46B0-903E-3C4798658A38}"/>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4122350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19FAE57-B5CB-4F2C-8677-05FDE122F1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 xmlns:a16="http://schemas.microsoft.com/office/drawing/2014/main" id="{082BC104-D0C5-4B4D-A0F0-A371B14603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67DCB782-2FE2-4E50-B6C2-6B6DE1930BCB}"/>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5" name="Footer Placeholder 4">
            <a:extLst>
              <a:ext uri="{FF2B5EF4-FFF2-40B4-BE49-F238E27FC236}">
                <a16:creationId xmlns="" xmlns:a16="http://schemas.microsoft.com/office/drawing/2014/main" id="{5E878D7D-DE5B-4E9E-9CD1-F268944A4D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C860C220-A2EA-4C14-B3EA-EE134A47AE2E}"/>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11941723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EC872B4-D218-4F7D-BBED-C1EF3D54C85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100E30FA-F8FB-4A3A-88F9-FC25F023115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 xmlns:a16="http://schemas.microsoft.com/office/drawing/2014/main" id="{AB067468-E987-42B2-889E-08145717B0F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 xmlns:a16="http://schemas.microsoft.com/office/drawing/2014/main" id="{CDD34FBE-84F8-4379-B04D-132F9CC33A6D}"/>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6" name="Footer Placeholder 5">
            <a:extLst>
              <a:ext uri="{FF2B5EF4-FFF2-40B4-BE49-F238E27FC236}">
                <a16:creationId xmlns="" xmlns:a16="http://schemas.microsoft.com/office/drawing/2014/main" id="{A0316075-3F64-4292-957E-24DDC2054EC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6B571FFD-FFC2-4EAD-B0AB-A6389E3ABB99}"/>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40175167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9A1EBD3-4A8E-491A-9A84-50381B95223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E4E75EE1-E176-4052-A624-A55061129A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366A795E-54F8-4F68-9703-DC9C53990C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 xmlns:a16="http://schemas.microsoft.com/office/drawing/2014/main" id="{83138D83-3D1F-435F-AAEE-143BB9F5B7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387B4414-9DAA-4C97-99AB-60CBF9740E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 xmlns:a16="http://schemas.microsoft.com/office/drawing/2014/main" id="{AEEF7573-398F-4EE3-B37F-89C267C34D73}"/>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8" name="Footer Placeholder 7">
            <a:extLst>
              <a:ext uri="{FF2B5EF4-FFF2-40B4-BE49-F238E27FC236}">
                <a16:creationId xmlns="" xmlns:a16="http://schemas.microsoft.com/office/drawing/2014/main" id="{9160C822-2EB3-4D00-A99D-3DA5213064A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 xmlns:a16="http://schemas.microsoft.com/office/drawing/2014/main" id="{ED4AC1F2-80F9-4035-8F36-A0D865DFC15D}"/>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30041729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89523E-C528-4665-93B1-A115706F7F7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 xmlns:a16="http://schemas.microsoft.com/office/drawing/2014/main" id="{658B87B8-90F2-4EB5-B675-CC304CF42F03}"/>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4" name="Footer Placeholder 3">
            <a:extLst>
              <a:ext uri="{FF2B5EF4-FFF2-40B4-BE49-F238E27FC236}">
                <a16:creationId xmlns="" xmlns:a16="http://schemas.microsoft.com/office/drawing/2014/main" id="{FCE5B52E-05F0-49AD-94E6-7EA478203C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 xmlns:a16="http://schemas.microsoft.com/office/drawing/2014/main" id="{C47D7DAE-9934-4736-AD97-AEF36678D056}"/>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3567786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F3648F0-822A-48FD-BB22-50D2544A732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E0EFF36C-EB5A-403B-B37F-0661584DAC9D}"/>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 xmlns:a16="http://schemas.microsoft.com/office/drawing/2014/main" id="{236DECE1-CBD5-4EF9-A796-B4B4FB1AC960}"/>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5" name="Footer Placeholder 4">
            <a:extLst>
              <a:ext uri="{FF2B5EF4-FFF2-40B4-BE49-F238E27FC236}">
                <a16:creationId xmlns="" xmlns:a16="http://schemas.microsoft.com/office/drawing/2014/main" id="{FF0D2963-46A1-4F6B-8B04-83F2CB90A8A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 xmlns:a16="http://schemas.microsoft.com/office/drawing/2014/main" id="{EFB57F75-820C-4C7F-89B1-D4E18DAC14C2}"/>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21364639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6C8E4A4-118E-44D0-B0F8-E09382262C7B}"/>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3" name="Footer Placeholder 2">
            <a:extLst>
              <a:ext uri="{FF2B5EF4-FFF2-40B4-BE49-F238E27FC236}">
                <a16:creationId xmlns="" xmlns:a16="http://schemas.microsoft.com/office/drawing/2014/main" id="{E7392EDE-2004-45CA-8ABB-A632091037D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 xmlns:a16="http://schemas.microsoft.com/office/drawing/2014/main" id="{9E9C6CA6-7B54-43CA-97F6-0F192B5C107D}"/>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383672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406707-C14B-454E-AD49-DE9EDFCC8E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793F3C2F-328A-4118-915F-7B70A00246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 xmlns:a16="http://schemas.microsoft.com/office/drawing/2014/main" id="{22CB55FF-945C-49DA-8788-884866F6EA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3D945246-5CB4-4FCB-AF38-06B169044CDF}"/>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6" name="Footer Placeholder 5">
            <a:extLst>
              <a:ext uri="{FF2B5EF4-FFF2-40B4-BE49-F238E27FC236}">
                <a16:creationId xmlns="" xmlns:a16="http://schemas.microsoft.com/office/drawing/2014/main" id="{0B23D0A4-4588-4C1C-AD94-961C5365111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9E217567-C8AF-4355-B7CA-E01E19C0AF07}"/>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8812396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5F0A8A-C4AE-487F-8570-7F78A7FE8C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 xmlns:a16="http://schemas.microsoft.com/office/drawing/2014/main" id="{E20CA252-BE45-4CC3-84DD-A2351B5780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 xmlns:a16="http://schemas.microsoft.com/office/drawing/2014/main" id="{1D1A10CD-F764-4437-B251-50D8A6A5A2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E800A930-6051-420C-A025-3FA9BB44B590}"/>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6" name="Footer Placeholder 5">
            <a:extLst>
              <a:ext uri="{FF2B5EF4-FFF2-40B4-BE49-F238E27FC236}">
                <a16:creationId xmlns="" xmlns:a16="http://schemas.microsoft.com/office/drawing/2014/main" id="{22C155B0-A56A-4C2A-8D83-8064E211F8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67CE7877-2D17-4D50-B930-D17654C926DC}"/>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28057632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4535171-AC32-460E-8573-841C8B90837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E183981C-AC49-4439-95C8-593E2656A15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DB89F7DE-5D7C-4C44-9563-16B185EDA7E5}"/>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5" name="Footer Placeholder 4">
            <a:extLst>
              <a:ext uri="{FF2B5EF4-FFF2-40B4-BE49-F238E27FC236}">
                <a16:creationId xmlns="" xmlns:a16="http://schemas.microsoft.com/office/drawing/2014/main" id="{6274244E-EB2D-43D7-BD32-F459162571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243316F8-994F-491C-B7CE-26C180A0C154}"/>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1842777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1ACCAD10-5DBB-4418-BAF6-9A5A04BFB1E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211256B2-8DAF-4D32-98C5-8C95B58832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6C0C979F-B38F-45C7-BD66-A4F7776E1888}"/>
              </a:ext>
            </a:extLst>
          </p:cNvPr>
          <p:cNvSpPr>
            <a:spLocks noGrp="1"/>
          </p:cNvSpPr>
          <p:nvPr>
            <p:ph type="dt" sz="half" idx="10"/>
          </p:nvPr>
        </p:nvSpPr>
        <p:spPr/>
        <p:txBody>
          <a:bodyPr/>
          <a:lstStyle/>
          <a:p>
            <a:fld id="{8F4E4C78-6594-47FA-B6C8-5D8093C06D88}" type="datetimeFigureOut">
              <a:rPr lang="en-GB" smtClean="0"/>
              <a:t>15/09/2021</a:t>
            </a:fld>
            <a:endParaRPr lang="en-GB"/>
          </a:p>
        </p:txBody>
      </p:sp>
      <p:sp>
        <p:nvSpPr>
          <p:cNvPr id="5" name="Footer Placeholder 4">
            <a:extLst>
              <a:ext uri="{FF2B5EF4-FFF2-40B4-BE49-F238E27FC236}">
                <a16:creationId xmlns="" xmlns:a16="http://schemas.microsoft.com/office/drawing/2014/main" id="{677ACB47-FC7D-4B07-8A88-FA02B8CAC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25DFDA1F-1EBD-407E-8615-8D90B8CC69C0}"/>
              </a:ext>
            </a:extLst>
          </p:cNvPr>
          <p:cNvSpPr>
            <a:spLocks noGrp="1"/>
          </p:cNvSpPr>
          <p:nvPr>
            <p:ph type="sldNum" sz="quarter" idx="12"/>
          </p:nvPr>
        </p:nvSpPr>
        <p:spPr/>
        <p:txBody>
          <a:bodyPr/>
          <a:lstStyle/>
          <a:p>
            <a:fld id="{4408BEDC-E814-42E3-8E85-046F562D33C8}" type="slidenum">
              <a:rPr lang="en-GB" smtClean="0"/>
              <a:t>‹#›</a:t>
            </a:fld>
            <a:endParaRPr lang="en-GB"/>
          </a:p>
        </p:txBody>
      </p:sp>
    </p:spTree>
    <p:extLst>
      <p:ext uri="{BB962C8B-B14F-4D97-AF65-F5344CB8AC3E}">
        <p14:creationId xmlns:p14="http://schemas.microsoft.com/office/powerpoint/2010/main" val="975840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99CAEF-0963-46A1-A0D5-DD41B78127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 xmlns:a16="http://schemas.microsoft.com/office/drawing/2014/main" id="{39D91E46-8F49-481D-9A74-584634E600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12AB1659-45D1-472D-917B-EA97B111C8CE}"/>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5" name="Footer Placeholder 4">
            <a:extLst>
              <a:ext uri="{FF2B5EF4-FFF2-40B4-BE49-F238E27FC236}">
                <a16:creationId xmlns="" xmlns:a16="http://schemas.microsoft.com/office/drawing/2014/main" id="{6E14FFBA-7A49-4459-BFD8-F5FCED9C507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 xmlns:a16="http://schemas.microsoft.com/office/drawing/2014/main" id="{EE7EA84C-396B-4EE0-9C3D-3ABBED6C20E6}"/>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517520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FDF5A753-1EC9-4301-A247-5B41C1803928}"/>
              </a:ext>
            </a:extLst>
          </p:cNvPr>
          <p:cNvPicPr>
            <a:picLocks noChangeAspect="1"/>
          </p:cNvPicPr>
          <p:nvPr userDrawn="1"/>
        </p:nvPicPr>
        <p:blipFill>
          <a:blip r:embed="rId2"/>
          <a:stretch>
            <a:fillRect/>
          </a:stretch>
        </p:blipFill>
        <p:spPr>
          <a:xfrm>
            <a:off x="0" y="-1"/>
            <a:ext cx="12192000" cy="6858001"/>
          </a:xfrm>
          <a:prstGeom prst="rect">
            <a:avLst/>
          </a:prstGeom>
        </p:spPr>
      </p:pic>
      <p:sp>
        <p:nvSpPr>
          <p:cNvPr id="2" name="Title 1"/>
          <p:cNvSpPr>
            <a:spLocks noGrp="1"/>
          </p:cNvSpPr>
          <p:nvPr>
            <p:ph type="title"/>
          </p:nvPr>
        </p:nvSpPr>
        <p:spPr>
          <a:xfrm>
            <a:off x="913774" y="730250"/>
            <a:ext cx="10267748" cy="1325563"/>
          </a:xfrm>
        </p:spPr>
        <p:txBody>
          <a:bodyPr/>
          <a:lstStyle>
            <a:lvl1pPr algn="ctr">
              <a:defRPr>
                <a:solidFill>
                  <a:schemeClr val="bg1"/>
                </a:solidFill>
              </a:defRPr>
            </a:lvl1pPr>
          </a:lstStyle>
          <a:p>
            <a:r>
              <a:rPr lang="en-US" dirty="0"/>
              <a:t>Click to edit Master title style</a:t>
            </a:r>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665679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8192E5F-7863-47C5-97F5-8CC2FB34CA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E04DBCE2-3C65-49FD-8B96-880B54748D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 xmlns:a16="http://schemas.microsoft.com/office/drawing/2014/main" id="{9775DF82-CB7F-4BB0-A6B4-F004A56462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 xmlns:a16="http://schemas.microsoft.com/office/drawing/2014/main" id="{6A2F5AE9-15E2-421B-B672-F31F90346D26}"/>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6" name="Footer Placeholder 5">
            <a:extLst>
              <a:ext uri="{FF2B5EF4-FFF2-40B4-BE49-F238E27FC236}">
                <a16:creationId xmlns="" xmlns:a16="http://schemas.microsoft.com/office/drawing/2014/main" id="{1E25CF49-AE65-43E2-9A47-4AE51E99CA2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 xmlns:a16="http://schemas.microsoft.com/office/drawing/2014/main" id="{AD438120-F255-4078-BF3E-67EF10EAD8FF}"/>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3692988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9E3005-5A89-4EE8-A89B-6633FBAA89A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F31AFB42-3818-442A-8AF8-62C312B792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6CB84646-8381-4FAB-8355-DD1F1DFFE4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 xmlns:a16="http://schemas.microsoft.com/office/drawing/2014/main" id="{7E216DBC-1051-4274-AE01-FC60F3E169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A74C29F0-9847-48A0-92AF-DFF339C2CE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 xmlns:a16="http://schemas.microsoft.com/office/drawing/2014/main" id="{DA386D7D-F7E4-4F0D-B9C3-D65DE13CE023}"/>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8" name="Footer Placeholder 7">
            <a:extLst>
              <a:ext uri="{FF2B5EF4-FFF2-40B4-BE49-F238E27FC236}">
                <a16:creationId xmlns="" xmlns:a16="http://schemas.microsoft.com/office/drawing/2014/main" id="{FB9AA631-AF7D-4AE7-BB6A-4E3ADB746BBC}"/>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 xmlns:a16="http://schemas.microsoft.com/office/drawing/2014/main" id="{2958C67E-95B1-4EFE-B8BC-3543E4623C0C}"/>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3380027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FD1645-3481-49E8-8DED-78FEF70FDB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 xmlns:a16="http://schemas.microsoft.com/office/drawing/2014/main" id="{7CC433AB-DBE0-441F-8540-215BBFCEEAD4}"/>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4" name="Footer Placeholder 3">
            <a:extLst>
              <a:ext uri="{FF2B5EF4-FFF2-40B4-BE49-F238E27FC236}">
                <a16:creationId xmlns="" xmlns:a16="http://schemas.microsoft.com/office/drawing/2014/main" id="{1DE9116A-3DD9-4461-9351-D43D6F83109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 xmlns:a16="http://schemas.microsoft.com/office/drawing/2014/main" id="{518DBC97-246A-47F7-B7A3-FF048066ED92}"/>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29764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AB395485-856E-4DC8-B918-2215CFF88478}"/>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3" name="Footer Placeholder 2">
            <a:extLst>
              <a:ext uri="{FF2B5EF4-FFF2-40B4-BE49-F238E27FC236}">
                <a16:creationId xmlns="" xmlns:a16="http://schemas.microsoft.com/office/drawing/2014/main" id="{F74987E1-4309-43C1-A76A-0B3F97C53867}"/>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 xmlns:a16="http://schemas.microsoft.com/office/drawing/2014/main" id="{401FE7AD-5851-4812-AB27-68D44B325E2B}"/>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995254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B7F1A7F-82A6-4AD6-9AB8-1AE766BF15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F663C1F4-7E20-4F36-B99E-D7561F0330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 xmlns:a16="http://schemas.microsoft.com/office/drawing/2014/main" id="{D406D96E-F9E5-492E-9802-41B55B2F5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2B95378A-EFF6-403C-B41F-D74848AE3B1C}"/>
              </a:ext>
            </a:extLst>
          </p:cNvPr>
          <p:cNvSpPr>
            <a:spLocks noGrp="1"/>
          </p:cNvSpPr>
          <p:nvPr>
            <p:ph type="dt" sz="half" idx="10"/>
          </p:nvPr>
        </p:nvSpPr>
        <p:spPr/>
        <p:txBody>
          <a:bodyPr/>
          <a:lstStyle/>
          <a:p>
            <a:fld id="{0C0D703D-96BC-4F92-9F80-9CB1F06B98C8}" type="datetimeFigureOut">
              <a:rPr lang="en-GB" smtClean="0"/>
              <a:t>15/09/2021</a:t>
            </a:fld>
            <a:endParaRPr lang="en-GB" dirty="0"/>
          </a:p>
        </p:txBody>
      </p:sp>
      <p:sp>
        <p:nvSpPr>
          <p:cNvPr id="6" name="Footer Placeholder 5">
            <a:extLst>
              <a:ext uri="{FF2B5EF4-FFF2-40B4-BE49-F238E27FC236}">
                <a16:creationId xmlns="" xmlns:a16="http://schemas.microsoft.com/office/drawing/2014/main" id="{20B9CDAA-AD93-44E7-9327-EF4A38B4A71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 xmlns:a16="http://schemas.microsoft.com/office/drawing/2014/main" id="{B0BF9AC4-4684-4C35-94F0-21420FBBC43D}"/>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631255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214848E5-E4FE-474B-9926-9D61F2004B8C}"/>
              </a:ext>
            </a:extLst>
          </p:cNvPr>
          <p:cNvPicPr>
            <a:picLocks noChangeAspect="1"/>
          </p:cNvPicPr>
          <p:nvPr userDrawn="1"/>
        </p:nvPicPr>
        <p:blipFill>
          <a:blip r:embed="rId15"/>
          <a:stretch>
            <a:fillRect/>
          </a:stretch>
        </p:blipFill>
        <p:spPr>
          <a:xfrm>
            <a:off x="0" y="-1"/>
            <a:ext cx="12192000" cy="6858001"/>
          </a:xfrm>
          <a:prstGeom prst="rect">
            <a:avLst/>
          </a:prstGeom>
        </p:spPr>
      </p:pic>
      <p:sp>
        <p:nvSpPr>
          <p:cNvPr id="2" name="Title Placeholder 1">
            <a:extLst>
              <a:ext uri="{FF2B5EF4-FFF2-40B4-BE49-F238E27FC236}">
                <a16:creationId xmlns="" xmlns:a16="http://schemas.microsoft.com/office/drawing/2014/main" id="{AD675301-9893-43E1-9560-95AF162542B6}"/>
              </a:ext>
            </a:extLst>
          </p:cNvPr>
          <p:cNvSpPr>
            <a:spLocks noGrp="1"/>
          </p:cNvSpPr>
          <p:nvPr>
            <p:ph type="title"/>
          </p:nvPr>
        </p:nvSpPr>
        <p:spPr>
          <a:xfrm>
            <a:off x="955431" y="659300"/>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 xmlns:a16="http://schemas.microsoft.com/office/drawing/2014/main" id="{0A3792A5-A90F-4426-9368-4F5B4193680A}"/>
              </a:ext>
            </a:extLst>
          </p:cNvPr>
          <p:cNvSpPr>
            <a:spLocks noGrp="1"/>
          </p:cNvSpPr>
          <p:nvPr>
            <p:ph type="body" idx="1"/>
          </p:nvPr>
        </p:nvSpPr>
        <p:spPr>
          <a:xfrm>
            <a:off x="838200" y="2644163"/>
            <a:ext cx="10515600" cy="353279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 xmlns:a16="http://schemas.microsoft.com/office/drawing/2014/main" id="{31012901-1558-4B5C-BB2F-E1F1852FF6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D703D-96BC-4F92-9F80-9CB1F06B98C8}" type="datetimeFigureOut">
              <a:rPr lang="en-GB" smtClean="0"/>
              <a:t>15/09/2021</a:t>
            </a:fld>
            <a:endParaRPr lang="en-GB" dirty="0"/>
          </a:p>
        </p:txBody>
      </p:sp>
      <p:sp>
        <p:nvSpPr>
          <p:cNvPr id="5" name="Footer Placeholder 4">
            <a:extLst>
              <a:ext uri="{FF2B5EF4-FFF2-40B4-BE49-F238E27FC236}">
                <a16:creationId xmlns="" xmlns:a16="http://schemas.microsoft.com/office/drawing/2014/main" id="{B9578E9D-B6B5-4E1C-A963-45ACDCFC37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 xmlns:a16="http://schemas.microsoft.com/office/drawing/2014/main" id="{955060D1-AB38-452F-8525-D24088D10A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62190-9B9D-447C-9DE2-671911DAA5DE}" type="slidenum">
              <a:rPr lang="en-GB" smtClean="0"/>
              <a:t>‹#›</a:t>
            </a:fld>
            <a:endParaRPr lang="en-GB" dirty="0"/>
          </a:p>
        </p:txBody>
      </p:sp>
    </p:spTree>
    <p:extLst>
      <p:ext uri="{BB962C8B-B14F-4D97-AF65-F5344CB8AC3E}">
        <p14:creationId xmlns:p14="http://schemas.microsoft.com/office/powerpoint/2010/main" val="3065345126"/>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23"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4" r:id="rId13"/>
  </p:sldLayoutIdLst>
  <p:txStyles>
    <p:title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0B1C027F-7A3A-4F73-9DE3-6D6E073FFF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24CB953F-3553-4DE4-AE77-79DDBDED1C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38574EC4-52E9-47F1-A460-F51E8B3508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4E4C78-6594-47FA-B6C8-5D8093C06D88}" type="datetimeFigureOut">
              <a:rPr lang="en-GB" smtClean="0"/>
              <a:t>15/09/2021</a:t>
            </a:fld>
            <a:endParaRPr lang="en-GB"/>
          </a:p>
        </p:txBody>
      </p:sp>
      <p:sp>
        <p:nvSpPr>
          <p:cNvPr id="5" name="Footer Placeholder 4">
            <a:extLst>
              <a:ext uri="{FF2B5EF4-FFF2-40B4-BE49-F238E27FC236}">
                <a16:creationId xmlns="" xmlns:a16="http://schemas.microsoft.com/office/drawing/2014/main" id="{0A52995B-F70C-4D5E-B7B3-4C790B6F12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 xmlns:a16="http://schemas.microsoft.com/office/drawing/2014/main" id="{16A92CE5-1F4A-4A5A-A807-08809A543C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08BEDC-E814-42E3-8E85-046F562D33C8}" type="slidenum">
              <a:rPr lang="en-GB" smtClean="0"/>
              <a:t>‹#›</a:t>
            </a:fld>
            <a:endParaRPr lang="en-GB"/>
          </a:p>
        </p:txBody>
      </p:sp>
    </p:spTree>
    <p:extLst>
      <p:ext uri="{BB962C8B-B14F-4D97-AF65-F5344CB8AC3E}">
        <p14:creationId xmlns:p14="http://schemas.microsoft.com/office/powerpoint/2010/main" val="217336860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4.png"/><Relationship Id="rId5" Type="http://schemas.openxmlformats.org/officeDocument/2006/relationships/hyperlink" Target="https://www.google.com/url?sa=i&amp;url=http://www.wales.nhs.uk/sitesplus/866/home&amp;psig=AOvVaw28vVxM9QEG-63JvP6cMNhx&amp;ust=1584100719450000&amp;source=images&amp;cd=vfe&amp;ved=0CAIQjRxqFwoTCMCQlZfxlOgCFQAAAAAdAAAAABAK"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g"/><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fif"/></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gFOvt4firao" TargetMode="External"/><Relationship Id="rId2" Type="http://schemas.openxmlformats.org/officeDocument/2006/relationships/hyperlink" Target="https://www.bing.com/videos/search?q=you+tube+sensory+circuit+video&amp;&amp;view=detail&amp;mid=632037731150D0611BFF632037731150D0611BFF&amp;&amp;FORM=VDRVSR"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 xmlns:a16="http://schemas.microsoft.com/office/drawing/2014/main" id="{DEE5C6BA-FE2A-4C38-8D88-E70C06E54F8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3" name="Picture 72">
            <a:extLst>
              <a:ext uri="{FF2B5EF4-FFF2-40B4-BE49-F238E27FC236}">
                <a16:creationId xmlns="" xmlns:a16="http://schemas.microsoft.com/office/drawing/2014/main" id="{53E66F28-0926-4CFB-BDAB-646CAB184CB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le 1"/>
          <p:cNvSpPr>
            <a:spLocks noGrp="1"/>
          </p:cNvSpPr>
          <p:nvPr>
            <p:ph type="ctrTitle"/>
          </p:nvPr>
        </p:nvSpPr>
        <p:spPr>
          <a:xfrm>
            <a:off x="783675" y="1974949"/>
            <a:ext cx="5688426" cy="1454051"/>
          </a:xfrm>
        </p:spPr>
        <p:txBody>
          <a:bodyPr vert="horz" lIns="91440" tIns="45720" rIns="91440" bIns="45720" rtlCol="0" anchor="ctr">
            <a:noAutofit/>
          </a:bodyPr>
          <a:lstStyle/>
          <a:p>
            <a:pPr algn="l"/>
            <a:r>
              <a:rPr lang="en-US" sz="5400" b="1" kern="1200" dirty="0">
                <a:solidFill>
                  <a:schemeClr val="tx2"/>
                </a:solidFill>
                <a:latin typeface="+mj-lt"/>
                <a:ea typeface="+mj-ea"/>
                <a:cs typeface="+mj-cs"/>
              </a:rPr>
              <a:t>Sensory </a:t>
            </a:r>
            <a:r>
              <a:rPr lang="en-US" sz="5400" b="1" dirty="0">
                <a:solidFill>
                  <a:schemeClr val="tx2"/>
                </a:solidFill>
              </a:rPr>
              <a:t>regulation</a:t>
            </a:r>
            <a:r>
              <a:rPr lang="en-US" sz="9600" b="1" dirty="0">
                <a:solidFill>
                  <a:schemeClr val="tx2"/>
                </a:solidFill>
              </a:rPr>
              <a:t/>
            </a:r>
            <a:br>
              <a:rPr lang="en-US" sz="9600" b="1" dirty="0">
                <a:solidFill>
                  <a:schemeClr val="tx2"/>
                </a:solidFill>
              </a:rPr>
            </a:br>
            <a:r>
              <a:rPr lang="en-US" sz="9600" b="1" dirty="0">
                <a:solidFill>
                  <a:srgbClr val="002060"/>
                </a:solidFill>
              </a:rPr>
              <a:t/>
            </a:r>
            <a:br>
              <a:rPr lang="en-US" sz="9600" b="1" dirty="0">
                <a:solidFill>
                  <a:srgbClr val="002060"/>
                </a:solidFill>
              </a:rPr>
            </a:br>
            <a:r>
              <a:rPr lang="en-GB" sz="2800" b="1" dirty="0">
                <a:solidFill>
                  <a:srgbClr val="002060"/>
                </a:solidFill>
              </a:rPr>
              <a:t>Incorporating sensory experiences throughout the day to achieve a calm alert state</a:t>
            </a:r>
            <a:endParaRPr lang="en-US" sz="2800" b="1" kern="1200" dirty="0">
              <a:solidFill>
                <a:schemeClr val="tx2"/>
              </a:solidFill>
              <a:latin typeface="+mj-lt"/>
              <a:ea typeface="+mj-ea"/>
              <a:cs typeface="+mj-cs"/>
            </a:endParaRPr>
          </a:p>
        </p:txBody>
      </p:sp>
      <p:sp>
        <p:nvSpPr>
          <p:cNvPr id="75" name="Freeform 60">
            <a:extLst>
              <a:ext uri="{FF2B5EF4-FFF2-40B4-BE49-F238E27FC236}">
                <a16:creationId xmlns="" xmlns:a16="http://schemas.microsoft.com/office/drawing/2014/main" id="{DE9FA85F-F0FB-4952-A05F-04CC67B18E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493099" y="1"/>
            <a:ext cx="3960192" cy="2251543"/>
          </a:xfrm>
          <a:custGeom>
            <a:avLst/>
            <a:gdLst>
              <a:gd name="connsiteX0" fmla="*/ 20753 w 3960192"/>
              <a:gd name="connsiteY0" fmla="*/ 0 h 2251543"/>
              <a:gd name="connsiteX1" fmla="*/ 3939439 w 3960192"/>
              <a:gd name="connsiteY1" fmla="*/ 0 h 2251543"/>
              <a:gd name="connsiteX2" fmla="*/ 3949969 w 3960192"/>
              <a:gd name="connsiteY2" fmla="*/ 68994 h 2251543"/>
              <a:gd name="connsiteX3" fmla="*/ 3960192 w 3960192"/>
              <a:gd name="connsiteY3" fmla="*/ 271447 h 2251543"/>
              <a:gd name="connsiteX4" fmla="*/ 1980096 w 3960192"/>
              <a:gd name="connsiteY4" fmla="*/ 2251543 h 2251543"/>
              <a:gd name="connsiteX5" fmla="*/ 0 w 3960192"/>
              <a:gd name="connsiteY5" fmla="*/ 271447 h 2251543"/>
              <a:gd name="connsiteX6" fmla="*/ 10223 w 3960192"/>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251543">
                <a:moveTo>
                  <a:pt x="20753" y="0"/>
                </a:moveTo>
                <a:lnTo>
                  <a:pt x="3939439" y="0"/>
                </a:lnTo>
                <a:lnTo>
                  <a:pt x="3949969" y="68994"/>
                </a:lnTo>
                <a:cubicBezTo>
                  <a:pt x="3956729" y="135559"/>
                  <a:pt x="3960192" y="203099"/>
                  <a:pt x="3960192" y="271447"/>
                </a:cubicBezTo>
                <a:cubicBezTo>
                  <a:pt x="3960192" y="1365024"/>
                  <a:pt x="3073673" y="2251543"/>
                  <a:pt x="1980096" y="2251543"/>
                </a:cubicBezTo>
                <a:cubicBezTo>
                  <a:pt x="886519" y="2251543"/>
                  <a:pt x="0" y="1365024"/>
                  <a:pt x="0" y="271447"/>
                </a:cubicBezTo>
                <a:cubicBezTo>
                  <a:pt x="0" y="203099"/>
                  <a:pt x="3463" y="135559"/>
                  <a:pt x="10223"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Subtitle 2"/>
          <p:cNvSpPr>
            <a:spLocks noGrp="1"/>
          </p:cNvSpPr>
          <p:nvPr>
            <p:ph type="subTitle" idx="1"/>
          </p:nvPr>
        </p:nvSpPr>
        <p:spPr>
          <a:xfrm>
            <a:off x="773434" y="4556920"/>
            <a:ext cx="6144201" cy="2297354"/>
          </a:xfrm>
        </p:spPr>
        <p:txBody>
          <a:bodyPr vert="horz" lIns="91440" tIns="45720" rIns="91440" bIns="45720" rtlCol="0" anchor="ctr">
            <a:normAutofit/>
          </a:bodyPr>
          <a:lstStyle/>
          <a:p>
            <a:pPr algn="l"/>
            <a:endParaRPr lang="en-US" sz="2800" dirty="0">
              <a:solidFill>
                <a:schemeClr val="tx2"/>
              </a:solidFill>
            </a:endParaRPr>
          </a:p>
          <a:p>
            <a:pPr algn="l"/>
            <a:endParaRPr lang="en-US" sz="2800" dirty="0">
              <a:solidFill>
                <a:schemeClr val="tx2"/>
              </a:solidFill>
            </a:endParaRPr>
          </a:p>
          <a:p>
            <a:pPr algn="l"/>
            <a:r>
              <a:rPr lang="en-US" sz="2800" dirty="0">
                <a:solidFill>
                  <a:schemeClr val="tx2"/>
                </a:solidFill>
              </a:rPr>
              <a:t>Children’s Occupational Therapy Service</a:t>
            </a:r>
          </a:p>
          <a:p>
            <a:pPr algn="l"/>
            <a:r>
              <a:rPr lang="en-US" sz="2800" dirty="0">
                <a:solidFill>
                  <a:schemeClr val="tx2"/>
                </a:solidFill>
              </a:rPr>
              <a:t>Aneurin Bevan University Health Board</a:t>
            </a:r>
          </a:p>
          <a:p>
            <a:pPr indent="-228600" algn="l">
              <a:buFont typeface="Arial" panose="020B0604020202020204" pitchFamily="34" charset="0"/>
              <a:buChar char="•"/>
            </a:pPr>
            <a:endParaRPr lang="en-US" sz="2000" dirty="0">
              <a:solidFill>
                <a:srgbClr val="000000"/>
              </a:solidFill>
            </a:endParaRPr>
          </a:p>
          <a:p>
            <a:pPr indent="-228600" algn="l">
              <a:buFont typeface="Arial" panose="020B0604020202020204" pitchFamily="34" charset="0"/>
              <a:buChar char="•"/>
            </a:pPr>
            <a:endParaRPr lang="en-US" sz="2000" dirty="0">
              <a:solidFill>
                <a:srgbClr val="000000"/>
              </a:solidFill>
            </a:endParaRPr>
          </a:p>
          <a:p>
            <a:pPr indent="-228600" algn="l">
              <a:buFont typeface="Arial" panose="020B0604020202020204" pitchFamily="34" charset="0"/>
              <a:buChar char="•"/>
            </a:pPr>
            <a:endParaRPr lang="en-US" sz="2000" dirty="0">
              <a:solidFill>
                <a:srgbClr val="000000"/>
              </a:solidFill>
            </a:endParaRPr>
          </a:p>
        </p:txBody>
      </p:sp>
      <p:sp>
        <p:nvSpPr>
          <p:cNvPr id="77" name="Freeform 68">
            <a:extLst>
              <a:ext uri="{FF2B5EF4-FFF2-40B4-BE49-F238E27FC236}">
                <a16:creationId xmlns="" xmlns:a16="http://schemas.microsoft.com/office/drawing/2014/main" id="{FEBD362A-CC27-47D9-8FC3-A5E91BA0760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235296" y="2922177"/>
            <a:ext cx="4956705" cy="3945299"/>
          </a:xfrm>
          <a:custGeom>
            <a:avLst/>
            <a:gdLst>
              <a:gd name="connsiteX0" fmla="*/ 2718646 w 4956705"/>
              <a:gd name="connsiteY0" fmla="*/ 0 h 3945299"/>
              <a:gd name="connsiteX1" fmla="*/ 4816486 w 4956705"/>
              <a:gd name="connsiteY1" fmla="*/ 989335 h 3945299"/>
              <a:gd name="connsiteX2" fmla="*/ 4956705 w 4956705"/>
              <a:gd name="connsiteY2" fmla="*/ 1176848 h 3945299"/>
              <a:gd name="connsiteX3" fmla="*/ 4956705 w 4956705"/>
              <a:gd name="connsiteY3" fmla="*/ 3945299 h 3945299"/>
              <a:gd name="connsiteX4" fmla="*/ 294783 w 4956705"/>
              <a:gd name="connsiteY4" fmla="*/ 3945299 h 3945299"/>
              <a:gd name="connsiteX5" fmla="*/ 213645 w 4956705"/>
              <a:gd name="connsiteY5" fmla="*/ 3776866 h 3945299"/>
              <a:gd name="connsiteX6" fmla="*/ 0 w 4956705"/>
              <a:gd name="connsiteY6" fmla="*/ 2718646 h 3945299"/>
              <a:gd name="connsiteX7" fmla="*/ 2718646 w 4956705"/>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705" h="3945299">
                <a:moveTo>
                  <a:pt x="2718646" y="0"/>
                </a:moveTo>
                <a:cubicBezTo>
                  <a:pt x="3563221" y="0"/>
                  <a:pt x="4317846" y="385123"/>
                  <a:pt x="4816486" y="989335"/>
                </a:cubicBezTo>
                <a:lnTo>
                  <a:pt x="4956705" y="1176848"/>
                </a:lnTo>
                <a:lnTo>
                  <a:pt x="4956705" y="3945299"/>
                </a:lnTo>
                <a:lnTo>
                  <a:pt x="294783" y="3945299"/>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p:cNvPicPr>
            <a:picLocks noChangeAspect="1"/>
          </p:cNvPicPr>
          <p:nvPr/>
        </p:nvPicPr>
        <p:blipFill rotWithShape="1">
          <a:blip r:embed="rId4">
            <a:alphaModFix/>
          </a:blip>
          <a:srcRect l="36463" r="43574"/>
          <a:stretch/>
        </p:blipFill>
        <p:spPr>
          <a:xfrm>
            <a:off x="7457440" y="3132057"/>
            <a:ext cx="4734560" cy="3735418"/>
          </a:xfrm>
          <a:custGeom>
            <a:avLst/>
            <a:gdLst/>
            <a:ahLst/>
            <a:cxnLst/>
            <a:rect l="l" t="t" r="r" b="b"/>
            <a:pathLst>
              <a:path w="4792674" h="3781268">
                <a:moveTo>
                  <a:pt x="2554615" y="0"/>
                </a:moveTo>
                <a:cubicBezTo>
                  <a:pt x="3436412" y="0"/>
                  <a:pt x="4213859" y="446774"/>
                  <a:pt x="4672942" y="1126306"/>
                </a:cubicBezTo>
                <a:lnTo>
                  <a:pt x="4792674" y="1323391"/>
                </a:lnTo>
                <a:lnTo>
                  <a:pt x="4792674" y="3781268"/>
                </a:lnTo>
                <a:lnTo>
                  <a:pt x="313779" y="3781268"/>
                </a:lnTo>
                <a:lnTo>
                  <a:pt x="308328" y="3772297"/>
                </a:lnTo>
                <a:cubicBezTo>
                  <a:pt x="111694" y="3410325"/>
                  <a:pt x="0" y="2995514"/>
                  <a:pt x="0" y="2554615"/>
                </a:cubicBezTo>
                <a:cubicBezTo>
                  <a:pt x="0" y="1143740"/>
                  <a:pt x="1143740" y="0"/>
                  <a:pt x="2554615" y="0"/>
                </a:cubicBezTo>
                <a:close/>
              </a:path>
            </a:pathLst>
          </a:custGeom>
          <a:effectLst>
            <a:softEdge rad="0"/>
          </a:effectLst>
        </p:spPr>
      </p:pic>
      <p:pic>
        <p:nvPicPr>
          <p:cNvPr id="10" name="Picture 2" descr="Image result for aneurin bevan logo">
            <a:hlinkClick r:id="rId5"/>
            <a:extLst>
              <a:ext uri="{FF2B5EF4-FFF2-40B4-BE49-F238E27FC236}">
                <a16:creationId xmlns="" xmlns:a16="http://schemas.microsoft.com/office/drawing/2014/main" id="{59E30980-3164-489E-8014-72D19A350A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2197" y="-5750"/>
            <a:ext cx="2581996" cy="1680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4107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Calming activities</a:t>
            </a:r>
          </a:p>
        </p:txBody>
      </p:sp>
      <p:sp>
        <p:nvSpPr>
          <p:cNvPr id="3" name="Content Placeholder 2"/>
          <p:cNvSpPr>
            <a:spLocks noGrp="1"/>
          </p:cNvSpPr>
          <p:nvPr>
            <p:ph idx="1"/>
          </p:nvPr>
        </p:nvSpPr>
        <p:spPr/>
        <p:txBody>
          <a:bodyPr>
            <a:normAutofit fontScale="92500" lnSpcReduction="20000"/>
          </a:bodyPr>
          <a:lstStyle/>
          <a:p>
            <a:pPr marL="0" indent="0">
              <a:buNone/>
            </a:pPr>
            <a:r>
              <a:rPr lang="en-GB" dirty="0"/>
              <a:t>These relax the nervous system to reduce anxiety, sensory defensiveness and fright, flight or fight reactions.  Ideas include:</a:t>
            </a:r>
          </a:p>
          <a:p>
            <a:r>
              <a:rPr lang="en-GB" dirty="0"/>
              <a:t>Soft lighting</a:t>
            </a:r>
          </a:p>
          <a:p>
            <a:r>
              <a:rPr lang="en-GB" dirty="0"/>
              <a:t>Pop up tent or quiet corner</a:t>
            </a:r>
          </a:p>
          <a:p>
            <a:r>
              <a:rPr lang="en-GB" dirty="0"/>
              <a:t>Bean bags</a:t>
            </a:r>
          </a:p>
          <a:p>
            <a:r>
              <a:rPr lang="en-GB" dirty="0"/>
              <a:t>Rocking chair</a:t>
            </a:r>
          </a:p>
          <a:p>
            <a:r>
              <a:rPr lang="en-GB" dirty="0"/>
              <a:t>Weighted equipment</a:t>
            </a:r>
          </a:p>
          <a:p>
            <a:r>
              <a:rPr lang="en-GB" dirty="0"/>
              <a:t>Quiet music or white noise</a:t>
            </a:r>
          </a:p>
          <a:p>
            <a:r>
              <a:rPr lang="en-GB" dirty="0"/>
              <a:t>Rocking slowly over a ball on tummy</a:t>
            </a:r>
          </a:p>
          <a:p>
            <a:r>
              <a:rPr lang="en-GB" dirty="0"/>
              <a:t>Lay on the floor and roll a ball over the top for deep pressure</a:t>
            </a:r>
          </a:p>
        </p:txBody>
      </p:sp>
    </p:spTree>
    <p:extLst>
      <p:ext uri="{BB962C8B-B14F-4D97-AF65-F5344CB8AC3E}">
        <p14:creationId xmlns:p14="http://schemas.microsoft.com/office/powerpoint/2010/main" val="993235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How can I incorporate sensory input into daily routines?</a:t>
            </a:r>
          </a:p>
        </p:txBody>
      </p:sp>
      <p:sp>
        <p:nvSpPr>
          <p:cNvPr id="3" name="Content Placeholder 2"/>
          <p:cNvSpPr>
            <a:spLocks noGrp="1"/>
          </p:cNvSpPr>
          <p:nvPr>
            <p:ph idx="1"/>
          </p:nvPr>
        </p:nvSpPr>
        <p:spPr/>
        <p:txBody>
          <a:bodyPr/>
          <a:lstStyle/>
          <a:p>
            <a:r>
              <a:rPr lang="en-GB" dirty="0"/>
              <a:t>In order to be successful anything new needs to be easy to implement </a:t>
            </a:r>
          </a:p>
          <a:p>
            <a:r>
              <a:rPr lang="en-GB" dirty="0"/>
              <a:t>Sensory input can be enhanced/changed simply and easily </a:t>
            </a:r>
          </a:p>
          <a:p>
            <a:r>
              <a:rPr lang="en-GB" dirty="0"/>
              <a:t>Small changes done consistently may have a big impact</a:t>
            </a:r>
          </a:p>
        </p:txBody>
      </p:sp>
    </p:spTree>
    <p:extLst>
      <p:ext uri="{BB962C8B-B14F-4D97-AF65-F5344CB8AC3E}">
        <p14:creationId xmlns:p14="http://schemas.microsoft.com/office/powerpoint/2010/main" val="1535104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Morning</a:t>
            </a:r>
            <a:r>
              <a:rPr lang="en-GB" b="1" dirty="0"/>
              <a:t> – </a:t>
            </a:r>
            <a:r>
              <a:rPr lang="en-GB" dirty="0"/>
              <a:t>alerting</a:t>
            </a:r>
            <a:r>
              <a:rPr lang="en-GB" b="1" dirty="0"/>
              <a:t> </a:t>
            </a:r>
            <a:r>
              <a:rPr lang="en-GB" dirty="0"/>
              <a:t>activities to get going</a:t>
            </a:r>
          </a:p>
        </p:txBody>
      </p:sp>
      <p:sp>
        <p:nvSpPr>
          <p:cNvPr id="3" name="Content Placeholder 2"/>
          <p:cNvSpPr>
            <a:spLocks noGrp="1"/>
          </p:cNvSpPr>
          <p:nvPr>
            <p:ph idx="1"/>
          </p:nvPr>
        </p:nvSpPr>
        <p:spPr/>
        <p:txBody>
          <a:bodyPr>
            <a:normAutofit fontScale="92500" lnSpcReduction="10000"/>
          </a:bodyPr>
          <a:lstStyle/>
          <a:p>
            <a:r>
              <a:rPr lang="en-GB" dirty="0"/>
              <a:t>Gradually introduce brighter lighting – open curtains half way.</a:t>
            </a:r>
          </a:p>
          <a:p>
            <a:r>
              <a:rPr lang="en-GB" dirty="0"/>
              <a:t>Shower with strong smelling shower gel and rub dry with a towel.</a:t>
            </a:r>
          </a:p>
          <a:p>
            <a:r>
              <a:rPr lang="en-GB" dirty="0"/>
              <a:t>Breakfast could include crunchy cereal or toast, chewy bagels, chewy cereal bar</a:t>
            </a:r>
          </a:p>
          <a:p>
            <a:r>
              <a:rPr lang="en-GB" dirty="0"/>
              <a:t>Walk, cycle or scoot to school</a:t>
            </a:r>
          </a:p>
          <a:p>
            <a:r>
              <a:rPr lang="en-GB" dirty="0"/>
              <a:t>Provide a fiddle toy in school </a:t>
            </a:r>
          </a:p>
          <a:p>
            <a:r>
              <a:rPr lang="en-GB" dirty="0"/>
              <a:t>Sit on an air filled cushion during lessons</a:t>
            </a:r>
          </a:p>
          <a:p>
            <a:r>
              <a:rPr lang="en-GB" dirty="0"/>
              <a:t>Running, climbing, swinging at break time</a:t>
            </a:r>
          </a:p>
          <a:p>
            <a:r>
              <a:rPr lang="en-GB" dirty="0"/>
              <a:t>Drink through a straw, or sports bottle.  </a:t>
            </a:r>
          </a:p>
          <a:p>
            <a:r>
              <a:rPr lang="en-GB" dirty="0"/>
              <a:t>Provide a crunchy snack such as carrot or celery</a:t>
            </a:r>
          </a:p>
          <a:p>
            <a:endParaRPr lang="en-GB" dirty="0"/>
          </a:p>
        </p:txBody>
      </p:sp>
    </p:spTree>
    <p:extLst>
      <p:ext uri="{BB962C8B-B14F-4D97-AF65-F5344CB8AC3E}">
        <p14:creationId xmlns:p14="http://schemas.microsoft.com/office/powerpoint/2010/main" val="3670546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Afternoon </a:t>
            </a:r>
          </a:p>
        </p:txBody>
      </p:sp>
      <p:sp>
        <p:nvSpPr>
          <p:cNvPr id="3" name="Content Placeholder 2"/>
          <p:cNvSpPr>
            <a:spLocks noGrp="1"/>
          </p:cNvSpPr>
          <p:nvPr>
            <p:ph idx="1"/>
          </p:nvPr>
        </p:nvSpPr>
        <p:spPr/>
        <p:txBody>
          <a:bodyPr/>
          <a:lstStyle/>
          <a:p>
            <a:r>
              <a:rPr lang="en-GB" dirty="0"/>
              <a:t>Outdoor play at lunchtime, to include opportunities for a variety of sensations such as climbing, running, riding a trike, kicking a ball.  </a:t>
            </a:r>
          </a:p>
          <a:p>
            <a:r>
              <a:rPr lang="en-GB" dirty="0"/>
              <a:t>Opportunity to bounce over a peanut ball, do wall push ups, sit in a beanbag, experience deep pressure applied to shoulders</a:t>
            </a:r>
          </a:p>
          <a:p>
            <a:r>
              <a:rPr lang="en-GB" dirty="0"/>
              <a:t>Bounce on trampoline on arrival at home, play with pets, play in the garden or carry out some organising and calming activities indoors.</a:t>
            </a:r>
          </a:p>
        </p:txBody>
      </p:sp>
    </p:spTree>
    <p:extLst>
      <p:ext uri="{BB962C8B-B14F-4D97-AF65-F5344CB8AC3E}">
        <p14:creationId xmlns:p14="http://schemas.microsoft.com/office/powerpoint/2010/main" val="4125530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Evening – a time to wind down and use calming activities</a:t>
            </a:r>
          </a:p>
        </p:txBody>
      </p:sp>
      <p:sp>
        <p:nvSpPr>
          <p:cNvPr id="3" name="Content Placeholder 2"/>
          <p:cNvSpPr>
            <a:spLocks noGrp="1"/>
          </p:cNvSpPr>
          <p:nvPr>
            <p:ph idx="1"/>
          </p:nvPr>
        </p:nvSpPr>
        <p:spPr/>
        <p:txBody>
          <a:bodyPr/>
          <a:lstStyle/>
          <a:p>
            <a:r>
              <a:rPr lang="en-GB" dirty="0"/>
              <a:t>Listen to calm music with low lighting</a:t>
            </a:r>
          </a:p>
          <a:p>
            <a:r>
              <a:rPr lang="en-GB" dirty="0"/>
              <a:t>Calming massage using firm strokes</a:t>
            </a:r>
          </a:p>
          <a:p>
            <a:r>
              <a:rPr lang="en-GB" dirty="0"/>
              <a:t>Roll a ball over body in lying</a:t>
            </a:r>
          </a:p>
          <a:p>
            <a:r>
              <a:rPr lang="en-GB" dirty="0"/>
              <a:t>Lie under a heavy blanket</a:t>
            </a:r>
          </a:p>
          <a:p>
            <a:r>
              <a:rPr lang="en-GB" dirty="0"/>
              <a:t>Soothing bath and firm cuddle while wrapped in a soft towel with gentle rocking</a:t>
            </a:r>
          </a:p>
        </p:txBody>
      </p:sp>
    </p:spTree>
    <p:extLst>
      <p:ext uri="{BB962C8B-B14F-4D97-AF65-F5344CB8AC3E}">
        <p14:creationId xmlns:p14="http://schemas.microsoft.com/office/powerpoint/2010/main" val="1802179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Sensory circuits </a:t>
            </a:r>
            <a:r>
              <a:rPr lang="en-GB" dirty="0"/>
              <a:t>– </a:t>
            </a:r>
            <a:r>
              <a:rPr lang="en-GB" sz="3100" dirty="0"/>
              <a:t>these can be a good way of providing structured activities which provide a variety of sensory input</a:t>
            </a:r>
          </a:p>
        </p:txBody>
      </p:sp>
      <p:sp>
        <p:nvSpPr>
          <p:cNvPr id="3" name="Content Placeholder 2"/>
          <p:cNvSpPr>
            <a:spLocks noGrp="1"/>
          </p:cNvSpPr>
          <p:nvPr>
            <p:ph idx="1"/>
          </p:nvPr>
        </p:nvSpPr>
        <p:spPr/>
        <p:txBody>
          <a:bodyPr>
            <a:normAutofit/>
          </a:bodyPr>
          <a:lstStyle/>
          <a:p>
            <a:r>
              <a:rPr lang="en-GB" dirty="0"/>
              <a:t>Set up activities to last 5-10 minutes</a:t>
            </a:r>
          </a:p>
          <a:p>
            <a:r>
              <a:rPr lang="en-GB" dirty="0"/>
              <a:t>Begin with alerting activities – e.g. bouncing on a trampoline, jumping on the spot, swinging</a:t>
            </a:r>
          </a:p>
          <a:p>
            <a:r>
              <a:rPr lang="en-GB" dirty="0"/>
              <a:t>Move on to some heavy work organising activities e.g. crawling through a tunnel, throwing a ball through a hoop, wall push ups</a:t>
            </a:r>
          </a:p>
          <a:p>
            <a:r>
              <a:rPr lang="en-GB" dirty="0"/>
              <a:t>Finish with calming activities – sitting to make shapes with playdough, wrap up in a body sock, linear swinging</a:t>
            </a:r>
          </a:p>
          <a:p>
            <a:pPr marL="0" indent="0">
              <a:buNone/>
            </a:pPr>
            <a:r>
              <a:rPr lang="en-GB" dirty="0"/>
              <a:t>Useful to help with transitions e.g. arrival at school, arrival at home after school.</a:t>
            </a:r>
          </a:p>
        </p:txBody>
      </p:sp>
    </p:spTree>
    <p:extLst>
      <p:ext uri="{BB962C8B-B14F-4D97-AF65-F5344CB8AC3E}">
        <p14:creationId xmlns:p14="http://schemas.microsoft.com/office/powerpoint/2010/main" val="1267796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Photos of sensory resources</a:t>
            </a:r>
          </a:p>
        </p:txBody>
      </p:sp>
      <p:sp>
        <p:nvSpPr>
          <p:cNvPr id="3" name="Content Placeholder 2"/>
          <p:cNvSpPr>
            <a:spLocks noGrp="1"/>
          </p:cNvSpPr>
          <p:nvPr>
            <p:ph idx="1"/>
          </p:nvPr>
        </p:nvSpPr>
        <p:spPr>
          <a:xfrm>
            <a:off x="409443" y="7332855"/>
            <a:ext cx="4235341" cy="962258"/>
          </a:xfrm>
        </p:spPr>
        <p:txBody>
          <a:bodyPr>
            <a:normAutofit fontScale="25000" lnSpcReduction="20000"/>
          </a:bodyPr>
          <a:lstStyle/>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r>
              <a:rPr lang="en-GB" dirty="0" smtClean="0"/>
              <a:t> </a:t>
            </a:r>
            <a:r>
              <a:rPr lang="en-GB" sz="2400" dirty="0" smtClean="0"/>
              <a:t>Massage  Peanut Ball</a:t>
            </a:r>
            <a:endParaRPr lang="en-GB" sz="2400" dirty="0"/>
          </a:p>
        </p:txBody>
      </p:sp>
      <p:sp>
        <p:nvSpPr>
          <p:cNvPr id="4" name="AutoShape 2" descr="Indoor Swing Platform | Sensory Integration | Frames | Attachment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575" y="4559808"/>
            <a:ext cx="2373249" cy="229819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0572" y="3579303"/>
            <a:ext cx="2455857" cy="3278696"/>
          </a:xfrm>
          <a:prstGeom prst="rect">
            <a:avLst/>
          </a:prstGeom>
        </p:spPr>
      </p:pic>
      <p:sp>
        <p:nvSpPr>
          <p:cNvPr id="8" name="Rectangle 7"/>
          <p:cNvSpPr/>
          <p:nvPr/>
        </p:nvSpPr>
        <p:spPr>
          <a:xfrm>
            <a:off x="9851281" y="2863362"/>
            <a:ext cx="2145647" cy="1384995"/>
          </a:xfrm>
          <a:prstGeom prst="rect">
            <a:avLst/>
          </a:prstGeom>
        </p:spPr>
        <p:txBody>
          <a:bodyPr wrap="square">
            <a:spAutoFit/>
          </a:bodyPr>
          <a:lstStyle/>
          <a:p>
            <a:r>
              <a:rPr lang="en-GB" sz="2800" dirty="0" smtClean="0"/>
              <a:t>    Vibrating </a:t>
            </a:r>
          </a:p>
          <a:p>
            <a:r>
              <a:rPr lang="en-GB" sz="2800" dirty="0"/>
              <a:t> </a:t>
            </a:r>
            <a:r>
              <a:rPr lang="en-GB" sz="2800" dirty="0" smtClean="0"/>
              <a:t>   Snake &amp; </a:t>
            </a:r>
          </a:p>
          <a:p>
            <a:r>
              <a:rPr lang="en-GB" sz="2800" dirty="0"/>
              <a:t> </a:t>
            </a:r>
            <a:r>
              <a:rPr lang="en-GB" sz="2800" dirty="0" smtClean="0"/>
              <a:t>    Turtle</a:t>
            </a:r>
            <a:endParaRPr lang="en-GB" sz="2800" dirty="0"/>
          </a:p>
        </p:txBody>
      </p:sp>
      <p:pic>
        <p:nvPicPr>
          <p:cNvPr id="9" name="Picture 8"/>
          <p:cNvPicPr>
            <a:picLocks noChangeAspect="1"/>
          </p:cNvPicPr>
          <p:nvPr/>
        </p:nvPicPr>
        <p:blipFill>
          <a:blip r:embed="rId5"/>
          <a:stretch>
            <a:fillRect/>
          </a:stretch>
        </p:blipFill>
        <p:spPr>
          <a:xfrm>
            <a:off x="6639842" y="2571878"/>
            <a:ext cx="3613630" cy="4286122"/>
          </a:xfrm>
          <a:prstGeom prst="rect">
            <a:avLst/>
          </a:prstGeom>
        </p:spPr>
      </p:pic>
      <p:sp>
        <p:nvSpPr>
          <p:cNvPr id="10" name="Rectangle 9"/>
          <p:cNvSpPr/>
          <p:nvPr/>
        </p:nvSpPr>
        <p:spPr>
          <a:xfrm>
            <a:off x="7888369" y="4299501"/>
            <a:ext cx="2365103" cy="1384995"/>
          </a:xfrm>
          <a:prstGeom prst="rect">
            <a:avLst/>
          </a:prstGeom>
        </p:spPr>
        <p:txBody>
          <a:bodyPr wrap="square">
            <a:spAutoFit/>
          </a:bodyPr>
          <a:lstStyle/>
          <a:p>
            <a:r>
              <a:rPr lang="en-GB" sz="2800" dirty="0" err="1" smtClean="0"/>
              <a:t>Chewelry</a:t>
            </a:r>
            <a:r>
              <a:rPr lang="en-GB" sz="2800" dirty="0" smtClean="0"/>
              <a:t> &amp; Chewy Pencil Toppers</a:t>
            </a:r>
            <a:endParaRPr lang="en-GB" sz="2800" dirty="0"/>
          </a:p>
        </p:txBody>
      </p:sp>
      <p:pic>
        <p:nvPicPr>
          <p:cNvPr id="1028" name="Picture 4" descr="Large Weighted Lap Pad | Health and Car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7788" y="2571878"/>
            <a:ext cx="1727623" cy="172762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875948" y="3089581"/>
            <a:ext cx="2365103" cy="523220"/>
          </a:xfrm>
          <a:prstGeom prst="rect">
            <a:avLst/>
          </a:prstGeom>
        </p:spPr>
        <p:txBody>
          <a:bodyPr wrap="square">
            <a:spAutoFit/>
          </a:bodyPr>
          <a:lstStyle/>
          <a:p>
            <a:r>
              <a:rPr lang="en-GB" sz="2800" dirty="0" smtClean="0"/>
              <a:t>Platform Swing</a:t>
            </a:r>
            <a:endParaRPr lang="en-GB" sz="2800" dirty="0"/>
          </a:p>
        </p:txBody>
      </p:sp>
      <p:sp>
        <p:nvSpPr>
          <p:cNvPr id="13" name="Rectangle 12"/>
          <p:cNvSpPr/>
          <p:nvPr/>
        </p:nvSpPr>
        <p:spPr>
          <a:xfrm>
            <a:off x="1522979" y="4640613"/>
            <a:ext cx="2365103" cy="954107"/>
          </a:xfrm>
          <a:prstGeom prst="rect">
            <a:avLst/>
          </a:prstGeom>
        </p:spPr>
        <p:txBody>
          <a:bodyPr wrap="square">
            <a:spAutoFit/>
          </a:bodyPr>
          <a:lstStyle/>
          <a:p>
            <a:r>
              <a:rPr lang="en-GB" sz="2800" dirty="0" smtClean="0"/>
              <a:t>Massage Peanut Ball</a:t>
            </a:r>
            <a:endParaRPr lang="en-GB" sz="2800" dirty="0"/>
          </a:p>
        </p:txBody>
      </p:sp>
      <p:pic>
        <p:nvPicPr>
          <p:cNvPr id="1030" name="Picture 6" descr="Vibrating Snake - Tactile Sensory Massage Tube for Relaxation** - from  Learning SPACE U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75630" y="4183813"/>
            <a:ext cx="1616370" cy="161637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iant Vibrating Turtle | FlagHous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436708" y="5126857"/>
            <a:ext cx="1718050" cy="171805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1924345" y="2767686"/>
            <a:ext cx="2365103" cy="954107"/>
          </a:xfrm>
          <a:prstGeom prst="rect">
            <a:avLst/>
          </a:prstGeom>
        </p:spPr>
        <p:txBody>
          <a:bodyPr wrap="square">
            <a:spAutoFit/>
          </a:bodyPr>
          <a:lstStyle/>
          <a:p>
            <a:r>
              <a:rPr lang="en-GB" sz="2800" dirty="0" smtClean="0"/>
              <a:t>    Weighted</a:t>
            </a:r>
          </a:p>
          <a:p>
            <a:r>
              <a:rPr lang="en-GB" sz="2800" dirty="0"/>
              <a:t> </a:t>
            </a:r>
            <a:r>
              <a:rPr lang="en-GB" sz="2800" dirty="0" smtClean="0"/>
              <a:t>    Lap Pad</a:t>
            </a:r>
            <a:endParaRPr lang="en-GB" sz="2800" dirty="0"/>
          </a:p>
        </p:txBody>
      </p:sp>
    </p:spTree>
    <p:extLst>
      <p:ext uri="{BB962C8B-B14F-4D97-AF65-F5344CB8AC3E}">
        <p14:creationId xmlns:p14="http://schemas.microsoft.com/office/powerpoint/2010/main" val="2068412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Link to sensory circuit video</a:t>
            </a:r>
          </a:p>
        </p:txBody>
      </p:sp>
      <p:sp>
        <p:nvSpPr>
          <p:cNvPr id="3" name="Content Placeholder 2"/>
          <p:cNvSpPr>
            <a:spLocks noGrp="1"/>
          </p:cNvSpPr>
          <p:nvPr>
            <p:ph idx="1"/>
          </p:nvPr>
        </p:nvSpPr>
        <p:spPr/>
        <p:txBody>
          <a:bodyPr/>
          <a:lstStyle/>
          <a:p>
            <a:r>
              <a:rPr lang="en-GB" dirty="0">
                <a:hlinkClick r:id="rId2"/>
              </a:rPr>
              <a:t>https://www.bing.com/videos/search?q=you+tube+sensory+circuit+video&amp;&amp;view=detail&amp;mid=632037731150D0611BFF632037731150D0611BFF&amp;&amp;</a:t>
            </a:r>
            <a:r>
              <a:rPr lang="en-GB" dirty="0" smtClean="0">
                <a:hlinkClick r:id="rId2"/>
              </a:rPr>
              <a:t>FORM=VDRVSR</a:t>
            </a:r>
            <a:endParaRPr lang="en-GB" dirty="0" smtClean="0"/>
          </a:p>
          <a:p>
            <a:endParaRPr lang="en-GB" dirty="0"/>
          </a:p>
          <a:p>
            <a:r>
              <a:rPr lang="en-GB" u="sng" dirty="0">
                <a:hlinkClick r:id="rId3"/>
              </a:rPr>
              <a:t>How to create a sensory circuit </a:t>
            </a:r>
            <a:r>
              <a:rPr lang="en-GB" u="sng" dirty="0" smtClean="0">
                <a:hlinkClick r:id="rId3"/>
              </a:rPr>
              <a:t>– YouTube</a:t>
            </a:r>
            <a:endParaRPr lang="en-GB" u="sng" dirty="0" smtClean="0"/>
          </a:p>
          <a:p>
            <a:endParaRPr lang="en-GB" dirty="0"/>
          </a:p>
          <a:p>
            <a:endParaRPr lang="en-GB" dirty="0"/>
          </a:p>
        </p:txBody>
      </p:sp>
    </p:spTree>
    <p:extLst>
      <p:ext uri="{BB962C8B-B14F-4D97-AF65-F5344CB8AC3E}">
        <p14:creationId xmlns:p14="http://schemas.microsoft.com/office/powerpoint/2010/main" val="181064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considerations</a:t>
            </a:r>
          </a:p>
        </p:txBody>
      </p:sp>
      <p:sp>
        <p:nvSpPr>
          <p:cNvPr id="3" name="Content Placeholder 2"/>
          <p:cNvSpPr>
            <a:spLocks noGrp="1"/>
          </p:cNvSpPr>
          <p:nvPr>
            <p:ph idx="1"/>
          </p:nvPr>
        </p:nvSpPr>
        <p:spPr/>
        <p:txBody>
          <a:bodyPr/>
          <a:lstStyle/>
          <a:p>
            <a:r>
              <a:rPr lang="en-GB" dirty="0"/>
              <a:t>Be a detective</a:t>
            </a:r>
          </a:p>
          <a:p>
            <a:r>
              <a:rPr lang="en-GB" dirty="0"/>
              <a:t>Trial and error – some children will benefit more from some activities than others</a:t>
            </a:r>
          </a:p>
          <a:p>
            <a:r>
              <a:rPr lang="en-GB" dirty="0"/>
              <a:t>Regular sensory input required throughout the day – top ups may be needed e.g. movement break</a:t>
            </a:r>
          </a:p>
          <a:p>
            <a:r>
              <a:rPr lang="en-GB" dirty="0"/>
              <a:t>Use and adapt things you already have, be creative</a:t>
            </a:r>
          </a:p>
          <a:p>
            <a:endParaRPr lang="en-GB" dirty="0"/>
          </a:p>
        </p:txBody>
      </p:sp>
    </p:spTree>
    <p:extLst>
      <p:ext uri="{BB962C8B-B14F-4D97-AF65-F5344CB8AC3E}">
        <p14:creationId xmlns:p14="http://schemas.microsoft.com/office/powerpoint/2010/main" val="3661589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dirty="0">
                <a:solidFill>
                  <a:srgbClr val="FFFFFF"/>
                </a:solidFill>
              </a:rPr>
              <a:t>Aims</a:t>
            </a:r>
          </a:p>
        </p:txBody>
      </p:sp>
      <p:sp>
        <p:nvSpPr>
          <p:cNvPr id="3" name="Content Placeholder 2">
            <a:extLst>
              <a:ext uri="{FF2B5EF4-FFF2-40B4-BE49-F238E27FC236}">
                <a16:creationId xmlns="" xmlns:a16="http://schemas.microsoft.com/office/drawing/2014/main" id="{65D8669D-4B75-40BB-825A-176A1A4CAA22}"/>
              </a:ext>
            </a:extLst>
          </p:cNvPr>
          <p:cNvSpPr>
            <a:spLocks noGrp="1"/>
          </p:cNvSpPr>
          <p:nvPr>
            <p:ph sz="quarter" idx="13"/>
          </p:nvPr>
        </p:nvSpPr>
        <p:spPr>
          <a:xfrm>
            <a:off x="853440" y="2544330"/>
            <a:ext cx="10159334" cy="2693976"/>
          </a:xfrm>
        </p:spPr>
        <p:txBody>
          <a:bodyPr>
            <a:normAutofit/>
          </a:bodyPr>
          <a:lstStyle/>
          <a:p>
            <a:r>
              <a:rPr lang="en-GB" dirty="0"/>
              <a:t>Understand the benefits of providing sensory input throughout the day</a:t>
            </a:r>
          </a:p>
          <a:p>
            <a:r>
              <a:rPr lang="en-GB" dirty="0"/>
              <a:t>Gain practical knowledge of how sensory rich experiences can be provided in daily life</a:t>
            </a:r>
          </a:p>
          <a:p>
            <a:r>
              <a:rPr lang="en-GB" dirty="0"/>
              <a:t>Understand how to provide the right sensory input for an individual so that they can achieve a calm alert state</a:t>
            </a:r>
          </a:p>
        </p:txBody>
      </p:sp>
    </p:spTree>
    <p:extLst>
      <p:ext uri="{BB962C8B-B14F-4D97-AF65-F5344CB8AC3E}">
        <p14:creationId xmlns:p14="http://schemas.microsoft.com/office/powerpoint/2010/main" val="2697720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Background knowledge required</a:t>
            </a:r>
          </a:p>
        </p:txBody>
      </p:sp>
      <p:sp>
        <p:nvSpPr>
          <p:cNvPr id="3" name="Content Placeholder 2"/>
          <p:cNvSpPr>
            <a:spLocks noGrp="1"/>
          </p:cNvSpPr>
          <p:nvPr>
            <p:ph idx="1"/>
          </p:nvPr>
        </p:nvSpPr>
        <p:spPr/>
        <p:txBody>
          <a:bodyPr/>
          <a:lstStyle/>
          <a:p>
            <a:r>
              <a:rPr lang="en-GB" dirty="0"/>
              <a:t>Understanding of the 8 sensory systems</a:t>
            </a:r>
          </a:p>
          <a:p>
            <a:r>
              <a:rPr lang="en-GB" dirty="0"/>
              <a:t>Knowledge of what it means to be a detective in relation to understanding the sensory needs of an individual</a:t>
            </a:r>
          </a:p>
        </p:txBody>
      </p:sp>
    </p:spTree>
    <p:extLst>
      <p:ext uri="{BB962C8B-B14F-4D97-AF65-F5344CB8AC3E}">
        <p14:creationId xmlns:p14="http://schemas.microsoft.com/office/powerpoint/2010/main" val="3067592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self-regulation?</a:t>
            </a:r>
          </a:p>
        </p:txBody>
      </p:sp>
      <p:sp>
        <p:nvSpPr>
          <p:cNvPr id="3" name="Content Placeholder 2"/>
          <p:cNvSpPr>
            <a:spLocks noGrp="1"/>
          </p:cNvSpPr>
          <p:nvPr>
            <p:ph idx="1"/>
          </p:nvPr>
        </p:nvSpPr>
        <p:spPr/>
        <p:txBody>
          <a:bodyPr>
            <a:normAutofit/>
          </a:bodyPr>
          <a:lstStyle/>
          <a:p>
            <a:r>
              <a:rPr lang="en-GB" dirty="0"/>
              <a:t>The ability to change how we feel</a:t>
            </a:r>
          </a:p>
          <a:p>
            <a:r>
              <a:rPr lang="en-GB" dirty="0"/>
              <a:t>Enables us to be at the optimum state of arousal for the demand, so we are alert yet relaxed enough to be ready to enjoy an activity</a:t>
            </a:r>
          </a:p>
          <a:p>
            <a:r>
              <a:rPr lang="en-GB" dirty="0"/>
              <a:t>Affects how we interact with others and the environment</a:t>
            </a:r>
          </a:p>
          <a:p>
            <a:endParaRPr lang="en-GB" dirty="0"/>
          </a:p>
          <a:p>
            <a:pPr marL="0" indent="0">
              <a:buNone/>
            </a:pPr>
            <a:r>
              <a:rPr lang="en-GB" dirty="0"/>
              <a:t>How are the sensory systems involved?</a:t>
            </a:r>
          </a:p>
          <a:p>
            <a:r>
              <a:rPr lang="en-GB" dirty="0"/>
              <a:t>They impact how we feel and therefore our self-regulation</a:t>
            </a:r>
          </a:p>
          <a:p>
            <a:r>
              <a:rPr lang="en-GB" dirty="0"/>
              <a:t>We can use them to support and change our self-regulation</a:t>
            </a:r>
          </a:p>
        </p:txBody>
      </p:sp>
    </p:spTree>
    <p:extLst>
      <p:ext uri="{BB962C8B-B14F-4D97-AF65-F5344CB8AC3E}">
        <p14:creationId xmlns:p14="http://schemas.microsoft.com/office/powerpoint/2010/main" val="3993723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Using a sensory approach to enable self regulation</a:t>
            </a:r>
          </a:p>
        </p:txBody>
      </p:sp>
      <p:sp>
        <p:nvSpPr>
          <p:cNvPr id="3" name="Content Placeholder 2"/>
          <p:cNvSpPr>
            <a:spLocks noGrp="1"/>
          </p:cNvSpPr>
          <p:nvPr>
            <p:ph idx="1"/>
          </p:nvPr>
        </p:nvSpPr>
        <p:spPr/>
        <p:txBody>
          <a:bodyPr>
            <a:normAutofit/>
          </a:bodyPr>
          <a:lstStyle/>
          <a:p>
            <a:r>
              <a:rPr lang="en-GB" dirty="0"/>
              <a:t>In order to achieve in a task or activity a person needs to be in the right state of arousal</a:t>
            </a:r>
          </a:p>
          <a:p>
            <a:r>
              <a:rPr lang="en-GB" dirty="0"/>
              <a:t>Using sensory input to help a person move to the correct state of arousal can help them to self regulate.  Some children and young people need support to do this.  Over time they may learn to use these strategies themselves.</a:t>
            </a:r>
          </a:p>
          <a:p>
            <a:r>
              <a:rPr lang="en-GB" dirty="0"/>
              <a:t>We all create our own ways of supporting self-regulation to be in the “just right” state</a:t>
            </a:r>
          </a:p>
          <a:p>
            <a:r>
              <a:rPr lang="en-GB" dirty="0"/>
              <a:t>Sensory diets refer to sensory based activities tailored to meet a person’s sensory based needs.  A sensory diet is similar to what is being described here but is generally more prescriptive.</a:t>
            </a:r>
          </a:p>
        </p:txBody>
      </p:sp>
    </p:spTree>
    <p:extLst>
      <p:ext uri="{BB962C8B-B14F-4D97-AF65-F5344CB8AC3E}">
        <p14:creationId xmlns:p14="http://schemas.microsoft.com/office/powerpoint/2010/main" val="4273112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Sensory processing and sensory experiences</a:t>
            </a:r>
          </a:p>
        </p:txBody>
      </p:sp>
      <p:sp>
        <p:nvSpPr>
          <p:cNvPr id="3" name="Content Placeholder 2"/>
          <p:cNvSpPr>
            <a:spLocks noGrp="1"/>
          </p:cNvSpPr>
          <p:nvPr>
            <p:ph idx="1"/>
          </p:nvPr>
        </p:nvSpPr>
        <p:spPr/>
        <p:txBody>
          <a:bodyPr/>
          <a:lstStyle/>
          <a:p>
            <a:r>
              <a:rPr lang="en-GB" dirty="0"/>
              <a:t>Sensory processing refers to the way we take in, make sense of and react to sensory input.  E.g. hear a sound, work out whether we need to react, respond accordingly.</a:t>
            </a:r>
          </a:p>
          <a:p>
            <a:r>
              <a:rPr lang="en-GB" dirty="0"/>
              <a:t>Sensory experiences – this refers to activities that we do which provide sensory input.</a:t>
            </a:r>
          </a:p>
        </p:txBody>
      </p:sp>
    </p:spTree>
    <p:extLst>
      <p:ext uri="{BB962C8B-B14F-4D97-AF65-F5344CB8AC3E}">
        <p14:creationId xmlns:p14="http://schemas.microsoft.com/office/powerpoint/2010/main" val="1852011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Incorporating sensory experiences throughout the day</a:t>
            </a:r>
          </a:p>
        </p:txBody>
      </p:sp>
      <p:sp>
        <p:nvSpPr>
          <p:cNvPr id="3" name="Content Placeholder 2"/>
          <p:cNvSpPr>
            <a:spLocks noGrp="1"/>
          </p:cNvSpPr>
          <p:nvPr>
            <p:ph idx="1"/>
          </p:nvPr>
        </p:nvSpPr>
        <p:spPr/>
        <p:txBody>
          <a:bodyPr>
            <a:normAutofit fontScale="92500" lnSpcReduction="10000"/>
          </a:bodyPr>
          <a:lstStyle/>
          <a:p>
            <a:r>
              <a:rPr lang="en-GB" dirty="0"/>
              <a:t>It means giving a child opportunities for sensory input throughout their normal day at home or school</a:t>
            </a:r>
          </a:p>
          <a:p>
            <a:r>
              <a:rPr lang="en-GB" dirty="0"/>
              <a:t>These sensory experiences should be easy to access </a:t>
            </a:r>
          </a:p>
          <a:p>
            <a:r>
              <a:rPr lang="en-GB" dirty="0"/>
              <a:t>The sensory experiences fall into three categories</a:t>
            </a:r>
          </a:p>
          <a:p>
            <a:pPr>
              <a:buFontTx/>
              <a:buChar char="-"/>
            </a:pPr>
            <a:r>
              <a:rPr lang="en-GB" dirty="0" smtClean="0"/>
              <a:t>Alerting</a:t>
            </a:r>
            <a:endParaRPr lang="en-GB" dirty="0"/>
          </a:p>
          <a:p>
            <a:pPr marL="0" indent="0">
              <a:buNone/>
            </a:pPr>
            <a:r>
              <a:rPr lang="en-GB" dirty="0" smtClean="0"/>
              <a:t>-  Organising</a:t>
            </a:r>
            <a:endParaRPr lang="en-GB" dirty="0"/>
          </a:p>
          <a:p>
            <a:pPr marL="0" indent="0">
              <a:buNone/>
            </a:pPr>
            <a:r>
              <a:rPr lang="en-GB" dirty="0" smtClean="0"/>
              <a:t>-  Calming</a:t>
            </a:r>
            <a:endParaRPr lang="en-GB" dirty="0"/>
          </a:p>
          <a:p>
            <a:r>
              <a:rPr lang="en-GB" dirty="0"/>
              <a:t>Think about the individual when choosing activities.  What is calming for one child could be alerting for another.</a:t>
            </a:r>
          </a:p>
          <a:p>
            <a:r>
              <a:rPr lang="en-GB" dirty="0"/>
              <a:t>Also consider the time of day and adapt activities accordingly</a:t>
            </a:r>
          </a:p>
        </p:txBody>
      </p:sp>
    </p:spTree>
    <p:extLst>
      <p:ext uri="{BB962C8B-B14F-4D97-AF65-F5344CB8AC3E}">
        <p14:creationId xmlns:p14="http://schemas.microsoft.com/office/powerpoint/2010/main" val="3664333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Alerting activities</a:t>
            </a:r>
          </a:p>
        </p:txBody>
      </p:sp>
      <p:sp>
        <p:nvSpPr>
          <p:cNvPr id="3" name="Content Placeholder 2"/>
          <p:cNvSpPr>
            <a:spLocks noGrp="1"/>
          </p:cNvSpPr>
          <p:nvPr>
            <p:ph idx="1"/>
          </p:nvPr>
        </p:nvSpPr>
        <p:spPr/>
        <p:txBody>
          <a:bodyPr>
            <a:normAutofit fontScale="85000" lnSpcReduction="20000"/>
          </a:bodyPr>
          <a:lstStyle/>
          <a:p>
            <a:pPr marL="0" indent="0" algn="ctr">
              <a:buNone/>
            </a:pPr>
            <a:r>
              <a:rPr lang="en-GB" dirty="0"/>
              <a:t>These are activities to help a child who is full of energy to focus or a passive child to get going</a:t>
            </a:r>
          </a:p>
          <a:p>
            <a:r>
              <a:rPr lang="en-GB" dirty="0"/>
              <a:t>Spinning</a:t>
            </a:r>
          </a:p>
          <a:p>
            <a:r>
              <a:rPr lang="en-GB" dirty="0"/>
              <a:t>Bouncing</a:t>
            </a:r>
          </a:p>
          <a:p>
            <a:r>
              <a:rPr lang="en-GB" dirty="0"/>
              <a:t>Skipping </a:t>
            </a:r>
          </a:p>
          <a:p>
            <a:r>
              <a:rPr lang="en-GB" dirty="0"/>
              <a:t>Jumping</a:t>
            </a:r>
          </a:p>
          <a:p>
            <a:r>
              <a:rPr lang="en-GB" dirty="0"/>
              <a:t>Swinging</a:t>
            </a:r>
          </a:p>
          <a:p>
            <a:r>
              <a:rPr lang="en-GB" dirty="0"/>
              <a:t>Bright lighting</a:t>
            </a:r>
          </a:p>
          <a:p>
            <a:r>
              <a:rPr lang="en-GB" dirty="0"/>
              <a:t>Loud music</a:t>
            </a:r>
          </a:p>
          <a:p>
            <a:r>
              <a:rPr lang="en-GB" dirty="0"/>
              <a:t>Strong smells</a:t>
            </a:r>
          </a:p>
          <a:p>
            <a:r>
              <a:rPr lang="en-GB" dirty="0"/>
              <a:t>Crunchy food</a:t>
            </a:r>
          </a:p>
        </p:txBody>
      </p:sp>
    </p:spTree>
    <p:extLst>
      <p:ext uri="{BB962C8B-B14F-4D97-AF65-F5344CB8AC3E}">
        <p14:creationId xmlns:p14="http://schemas.microsoft.com/office/powerpoint/2010/main" val="772130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Organising activities</a:t>
            </a:r>
          </a:p>
        </p:txBody>
      </p:sp>
      <p:sp>
        <p:nvSpPr>
          <p:cNvPr id="3" name="Content Placeholder 2"/>
          <p:cNvSpPr>
            <a:spLocks noGrp="1"/>
          </p:cNvSpPr>
          <p:nvPr>
            <p:ph idx="1"/>
          </p:nvPr>
        </p:nvSpPr>
        <p:spPr/>
        <p:txBody>
          <a:bodyPr>
            <a:normAutofit fontScale="92500"/>
          </a:bodyPr>
          <a:lstStyle/>
          <a:p>
            <a:pPr marL="0" indent="0">
              <a:buNone/>
            </a:pPr>
            <a:r>
              <a:rPr lang="en-GB" dirty="0"/>
              <a:t>These are activities to help an individual organise their body and plan their actions.  Ideas include:</a:t>
            </a:r>
          </a:p>
          <a:p>
            <a:r>
              <a:rPr lang="en-GB" dirty="0"/>
              <a:t>Heavy work – actively using muscles to gain proprioceptive feedback – digging, brushing up leaves, pulling a heavy trolley, cleaning a whiteboard</a:t>
            </a:r>
          </a:p>
          <a:p>
            <a:r>
              <a:rPr lang="en-GB" dirty="0"/>
              <a:t>Resistance bands</a:t>
            </a:r>
          </a:p>
          <a:p>
            <a:r>
              <a:rPr lang="en-GB" dirty="0"/>
              <a:t>Pushing against a wall or hands together</a:t>
            </a:r>
          </a:p>
          <a:p>
            <a:r>
              <a:rPr lang="en-GB" dirty="0"/>
              <a:t>Massage or joint compressions</a:t>
            </a:r>
          </a:p>
          <a:p>
            <a:r>
              <a:rPr lang="en-GB" dirty="0"/>
              <a:t>Rhythmic activities</a:t>
            </a:r>
          </a:p>
          <a:p>
            <a:r>
              <a:rPr lang="en-GB" dirty="0"/>
              <a:t>Chewing or blowing</a:t>
            </a:r>
          </a:p>
          <a:p>
            <a:r>
              <a:rPr lang="en-GB" dirty="0"/>
              <a:t>Vibrating pillows or massagers</a:t>
            </a:r>
          </a:p>
          <a:p>
            <a:endParaRPr lang="en-GB" dirty="0"/>
          </a:p>
        </p:txBody>
      </p:sp>
    </p:spTree>
    <p:extLst>
      <p:ext uri="{BB962C8B-B14F-4D97-AF65-F5344CB8AC3E}">
        <p14:creationId xmlns:p14="http://schemas.microsoft.com/office/powerpoint/2010/main" val="1301764874"/>
      </p:ext>
    </p:extLst>
  </p:cSld>
  <p:clrMapOvr>
    <a:masterClrMapping/>
  </p:clrMapOvr>
</p:sld>
</file>

<file path=ppt/theme/theme1.xml><?xml version="1.0" encoding="utf-8"?>
<a:theme xmlns:a="http://schemas.openxmlformats.org/drawingml/2006/main" name="9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408EC83562484EBA06C3ECC7206449" ma:contentTypeVersion="16" ma:contentTypeDescription="Create a new document." ma:contentTypeScope="" ma:versionID="d14e27a07e4e13f2e95cf087388ea5c2">
  <xsd:schema xmlns:xsd="http://www.w3.org/2001/XMLSchema" xmlns:xs="http://www.w3.org/2001/XMLSchema" xmlns:p="http://schemas.microsoft.com/office/2006/metadata/properties" xmlns:ns2="aa4d4e53-fe93-4e82-93cf-b8cfd6b89cef" xmlns:ns3="c489e8a4-41f5-4fc8-8e9a-c649777ac36a" targetNamespace="http://schemas.microsoft.com/office/2006/metadata/properties" ma:root="true" ma:fieldsID="e3847ed71d67ab9870697239a28ed20f" ns2:_="" ns3:_="">
    <xsd:import namespace="aa4d4e53-fe93-4e82-93cf-b8cfd6b89cef"/>
    <xsd:import namespace="c489e8a4-41f5-4fc8-8e9a-c649777ac36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LengthInSeconds" minOccurs="0"/>
                <xsd:element ref="ns3:MediaServiceObjectDetectorVersion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4d4e53-fe93-4e82-93cf-b8cfd6b89ce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f3c369c-8c73-4713-b6e4-74581a8d1374}" ma:internalName="TaxCatchAll" ma:showField="CatchAllData" ma:web="aa4d4e53-fe93-4e82-93cf-b8cfd6b89ce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489e8a4-41f5-4fc8-8e9a-c649777ac36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489e8a4-41f5-4fc8-8e9a-c649777ac36a">
      <Terms xmlns="http://schemas.microsoft.com/office/infopath/2007/PartnerControls"/>
    </lcf76f155ced4ddcb4097134ff3c332f>
    <TaxCatchAll xmlns="aa4d4e53-fe93-4e82-93cf-b8cfd6b89cef" xsi:nil="true"/>
  </documentManagement>
</p:properties>
</file>

<file path=customXml/itemProps1.xml><?xml version="1.0" encoding="utf-8"?>
<ds:datastoreItem xmlns:ds="http://schemas.openxmlformats.org/officeDocument/2006/customXml" ds:itemID="{80858B40-1E7F-42E3-8858-38F9F121F4FC}"/>
</file>

<file path=customXml/itemProps2.xml><?xml version="1.0" encoding="utf-8"?>
<ds:datastoreItem xmlns:ds="http://schemas.openxmlformats.org/officeDocument/2006/customXml" ds:itemID="{51138437-6910-4EFA-9C38-53104589CE3F}">
  <ds:schemaRefs>
    <ds:schemaRef ds:uri="http://schemas.microsoft.com/sharepoint/v3/contenttype/forms"/>
  </ds:schemaRefs>
</ds:datastoreItem>
</file>

<file path=customXml/itemProps3.xml><?xml version="1.0" encoding="utf-8"?>
<ds:datastoreItem xmlns:ds="http://schemas.openxmlformats.org/officeDocument/2006/customXml" ds:itemID="{42F3A124-8FC0-4E06-80E6-7C0C14B0DBEA}">
  <ds:schemaRefs>
    <ds:schemaRef ds:uri="http://purl.org/dc/terms/"/>
    <ds:schemaRef ds:uri="258d5018-feb4-45ec-8043-ac7152467c64"/>
    <ds:schemaRef ds:uri="http://purl.org/dc/dcmitype/"/>
    <ds:schemaRef ds:uri="2795bbee-07b4-4e79-98d8-0419d9871cad"/>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343</TotalTime>
  <Words>1131</Words>
  <Application>Microsoft Office PowerPoint</Application>
  <PresentationFormat>Widescreen</PresentationFormat>
  <Paragraphs>130</Paragraphs>
  <Slides>18</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18</vt:i4>
      </vt:variant>
    </vt:vector>
  </HeadingPairs>
  <TitlesOfParts>
    <vt:vector size="23" baseType="lpstr">
      <vt:lpstr>Arial</vt:lpstr>
      <vt:lpstr>Calibri</vt:lpstr>
      <vt:lpstr>Calibri Light</vt:lpstr>
      <vt:lpstr>9_Office Theme</vt:lpstr>
      <vt:lpstr>Office Theme</vt:lpstr>
      <vt:lpstr>Sensory regulation  Incorporating sensory experiences throughout the day to achieve a calm alert state</vt:lpstr>
      <vt:lpstr>Aims</vt:lpstr>
      <vt:lpstr>Background knowledge required</vt:lpstr>
      <vt:lpstr>What is self-regulation?</vt:lpstr>
      <vt:lpstr>Using a sensory approach to enable self regulation</vt:lpstr>
      <vt:lpstr>Sensory processing and sensory experiences</vt:lpstr>
      <vt:lpstr>Incorporating sensory experiences throughout the day</vt:lpstr>
      <vt:lpstr>Alerting activities</vt:lpstr>
      <vt:lpstr>Organising activities</vt:lpstr>
      <vt:lpstr>Calming activities</vt:lpstr>
      <vt:lpstr>How can I incorporate sensory input into daily routines?</vt:lpstr>
      <vt:lpstr>Morning – alerting activities to get going</vt:lpstr>
      <vt:lpstr>Afternoon </vt:lpstr>
      <vt:lpstr>Evening – a time to wind down and use calming activities</vt:lpstr>
      <vt:lpstr>Sensory circuits – these can be a good way of providing structured activities which provide a variety of sensory input</vt:lpstr>
      <vt:lpstr>Photos of sensory resources</vt:lpstr>
      <vt:lpstr>Link to sensory circuit video</vt:lpstr>
      <vt:lpstr>Key considerations</vt:lpstr>
    </vt:vector>
  </TitlesOfParts>
  <Company>Aneurin Bevan University Health Board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Incorporating Sensory Experiences Throughout the Day</dc:title>
  <dc:creator>Zoe Duffy (Aneurin Bevan UHB - Occupational Therapy Children)</dc:creator>
  <cp:lastModifiedBy>Kerri Evans (Aneurin Bevan UHB - Occupational Therapy)</cp:lastModifiedBy>
  <cp:revision>31</cp:revision>
  <dcterms:created xsi:type="dcterms:W3CDTF">2021-05-24T11:57:34Z</dcterms:created>
  <dcterms:modified xsi:type="dcterms:W3CDTF">2021-09-15T13:43:32Z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0x0101009F408EC83562484EBA06C3ECC7206449</vt:lpwstr>
  </property>
</Properties>
</file>