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4" d="100"/>
          <a:sy n="114" d="100"/>
        </p:scale>
        <p:origin x="414"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ate Daniels (Aneurin Bevan UHB - Occupational Therapy)" userId="cc162f04-4f07-4948-9fa5-14f753085db1" providerId="ADAL" clId="{A86F7373-4500-43A5-97DE-15200D2CBBFF}"/>
    <pc:docChg chg="custSel modSld">
      <pc:chgData name="Kate Daniels (Aneurin Bevan UHB - Occupational Therapy)" userId="cc162f04-4f07-4948-9fa5-14f753085db1" providerId="ADAL" clId="{A86F7373-4500-43A5-97DE-15200D2CBBFF}" dt="2023-11-07T13:12:54.183" v="6" actId="20577"/>
      <pc:docMkLst>
        <pc:docMk/>
      </pc:docMkLst>
      <pc:sldChg chg="delSp modSp mod">
        <pc:chgData name="Kate Daniels (Aneurin Bevan UHB - Occupational Therapy)" userId="cc162f04-4f07-4948-9fa5-14f753085db1" providerId="ADAL" clId="{A86F7373-4500-43A5-97DE-15200D2CBBFF}" dt="2023-11-07T13:12:54.183" v="6" actId="20577"/>
        <pc:sldMkLst>
          <pc:docMk/>
          <pc:sldMk cId="484890381" sldId="261"/>
        </pc:sldMkLst>
        <pc:spChg chg="mod">
          <ac:chgData name="Kate Daniels (Aneurin Bevan UHB - Occupational Therapy)" userId="cc162f04-4f07-4948-9fa5-14f753085db1" providerId="ADAL" clId="{A86F7373-4500-43A5-97DE-15200D2CBBFF}" dt="2023-11-07T13:12:54.183" v="6" actId="20577"/>
          <ac:spMkLst>
            <pc:docMk/>
            <pc:sldMk cId="484890381" sldId="261"/>
            <ac:spMk id="3" creationId="{85E832C7-5FB6-66FC-82D5-4BB0C06DD009}"/>
          </ac:spMkLst>
        </pc:spChg>
        <pc:picChg chg="del">
          <ac:chgData name="Kate Daniels (Aneurin Bevan UHB - Occupational Therapy)" userId="cc162f04-4f07-4948-9fa5-14f753085db1" providerId="ADAL" clId="{A86F7373-4500-43A5-97DE-15200D2CBBFF}" dt="2023-11-07T13:07:57.332" v="0" actId="478"/>
          <ac:picMkLst>
            <pc:docMk/>
            <pc:sldMk cId="484890381" sldId="261"/>
            <ac:picMk id="2052" creationId="{B7B87DE4-C862-0757-A1F7-8D052EA433AD}"/>
          </ac:picMkLst>
        </pc:picChg>
        <pc:picChg chg="del mod">
          <ac:chgData name="Kate Daniels (Aneurin Bevan UHB - Occupational Therapy)" userId="cc162f04-4f07-4948-9fa5-14f753085db1" providerId="ADAL" clId="{A86F7373-4500-43A5-97DE-15200D2CBBFF}" dt="2023-11-07T13:12:47.973" v="2" actId="478"/>
          <ac:picMkLst>
            <pc:docMk/>
            <pc:sldMk cId="484890381" sldId="261"/>
            <ac:picMk id="2058" creationId="{440DDA6C-DDBB-C8D8-5EE9-F8434AE7BED0}"/>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2FD388B9-8B91-4A90-A81A-0FC3A2FD540A}" type="datetimeFigureOut">
              <a:rPr lang="en-GB" smtClean="0"/>
              <a:t>07/11/2023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90D7157-FF79-46CB-9CEE-F16D24C80BEA}" type="slidenum">
              <a:rPr lang="en-GB" smtClean="0"/>
              <a:t>‹#›</a:t>
            </a:fld>
            <a:endParaRPr lang="en-GB"/>
          </a:p>
        </p:txBody>
      </p:sp>
    </p:spTree>
    <p:extLst>
      <p:ext uri="{BB962C8B-B14F-4D97-AF65-F5344CB8AC3E}">
        <p14:creationId xmlns:p14="http://schemas.microsoft.com/office/powerpoint/2010/main" val="837173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FD388B9-8B91-4A90-A81A-0FC3A2FD540A}" type="datetimeFigureOut">
              <a:rPr lang="en-GB" smtClean="0"/>
              <a:t>07/11/2023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90D7157-FF79-46CB-9CEE-F16D24C80BEA}" type="slidenum">
              <a:rPr lang="en-GB" smtClean="0"/>
              <a:t>‹#›</a:t>
            </a:fld>
            <a:endParaRPr lang="en-GB"/>
          </a:p>
        </p:txBody>
      </p:sp>
    </p:spTree>
    <p:extLst>
      <p:ext uri="{BB962C8B-B14F-4D97-AF65-F5344CB8AC3E}">
        <p14:creationId xmlns:p14="http://schemas.microsoft.com/office/powerpoint/2010/main" val="6577478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FD388B9-8B91-4A90-A81A-0FC3A2FD540A}" type="datetimeFigureOut">
              <a:rPr lang="en-GB" smtClean="0"/>
              <a:t>07/11/2023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90D7157-FF79-46CB-9CEE-F16D24C80BEA}" type="slidenum">
              <a:rPr lang="en-GB" smtClean="0"/>
              <a:t>‹#›</a:t>
            </a:fld>
            <a:endParaRPr lang="en-GB"/>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171193197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FD388B9-8B91-4A90-A81A-0FC3A2FD540A}" type="datetimeFigureOut">
              <a:rPr lang="en-GB" smtClean="0"/>
              <a:t>07/11/2023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90D7157-FF79-46CB-9CEE-F16D24C80BEA}" type="slidenum">
              <a:rPr lang="en-GB" smtClean="0"/>
              <a:t>‹#›</a:t>
            </a:fld>
            <a:endParaRPr lang="en-GB"/>
          </a:p>
        </p:txBody>
      </p:sp>
    </p:spTree>
    <p:extLst>
      <p:ext uri="{BB962C8B-B14F-4D97-AF65-F5344CB8AC3E}">
        <p14:creationId xmlns:p14="http://schemas.microsoft.com/office/powerpoint/2010/main" val="274198789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FD388B9-8B91-4A90-A81A-0FC3A2FD540A}" type="datetimeFigureOut">
              <a:rPr lang="en-GB" smtClean="0"/>
              <a:t>07/11/2023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90D7157-FF79-46CB-9CEE-F16D24C80BEA}" type="slidenum">
              <a:rPr lang="en-GB" smtClean="0"/>
              <a:t>‹#›</a:t>
            </a:fld>
            <a:endParaRPr lang="en-GB"/>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67719051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FD388B9-8B91-4A90-A81A-0FC3A2FD540A}" type="datetimeFigureOut">
              <a:rPr lang="en-GB" smtClean="0"/>
              <a:t>07/11/2023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90D7157-FF79-46CB-9CEE-F16D24C80BEA}" type="slidenum">
              <a:rPr lang="en-GB" smtClean="0"/>
              <a:t>‹#›</a:t>
            </a:fld>
            <a:endParaRPr lang="en-GB"/>
          </a:p>
        </p:txBody>
      </p:sp>
    </p:spTree>
    <p:extLst>
      <p:ext uri="{BB962C8B-B14F-4D97-AF65-F5344CB8AC3E}">
        <p14:creationId xmlns:p14="http://schemas.microsoft.com/office/powerpoint/2010/main" val="2071687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FD388B9-8B91-4A90-A81A-0FC3A2FD540A}" type="datetimeFigureOut">
              <a:rPr lang="en-GB" smtClean="0"/>
              <a:t>07/11/2023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90D7157-FF79-46CB-9CEE-F16D24C80BEA}" type="slidenum">
              <a:rPr lang="en-GB" smtClean="0"/>
              <a:t>‹#›</a:t>
            </a:fld>
            <a:endParaRPr lang="en-GB"/>
          </a:p>
        </p:txBody>
      </p:sp>
    </p:spTree>
    <p:extLst>
      <p:ext uri="{BB962C8B-B14F-4D97-AF65-F5344CB8AC3E}">
        <p14:creationId xmlns:p14="http://schemas.microsoft.com/office/powerpoint/2010/main" val="141401280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FD388B9-8B91-4A90-A81A-0FC3A2FD540A}" type="datetimeFigureOut">
              <a:rPr lang="en-GB" smtClean="0"/>
              <a:t>07/11/2023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90D7157-FF79-46CB-9CEE-F16D24C80BEA}" type="slidenum">
              <a:rPr lang="en-GB" smtClean="0"/>
              <a:t>‹#›</a:t>
            </a:fld>
            <a:endParaRPr lang="en-GB"/>
          </a:p>
        </p:txBody>
      </p:sp>
    </p:spTree>
    <p:extLst>
      <p:ext uri="{BB962C8B-B14F-4D97-AF65-F5344CB8AC3E}">
        <p14:creationId xmlns:p14="http://schemas.microsoft.com/office/powerpoint/2010/main" val="35484311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FD388B9-8B91-4A90-A81A-0FC3A2FD540A}" type="datetimeFigureOut">
              <a:rPr lang="en-GB" smtClean="0"/>
              <a:t>07/11/2023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90D7157-FF79-46CB-9CEE-F16D24C80BEA}" type="slidenum">
              <a:rPr lang="en-GB" smtClean="0"/>
              <a:t>‹#›</a:t>
            </a:fld>
            <a:endParaRPr lang="en-GB"/>
          </a:p>
        </p:txBody>
      </p:sp>
    </p:spTree>
    <p:extLst>
      <p:ext uri="{BB962C8B-B14F-4D97-AF65-F5344CB8AC3E}">
        <p14:creationId xmlns:p14="http://schemas.microsoft.com/office/powerpoint/2010/main" val="35269330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FD388B9-8B91-4A90-A81A-0FC3A2FD540A}" type="datetimeFigureOut">
              <a:rPr lang="en-GB" smtClean="0"/>
              <a:t>07/11/2023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90D7157-FF79-46CB-9CEE-F16D24C80BEA}" type="slidenum">
              <a:rPr lang="en-GB" smtClean="0"/>
              <a:t>‹#›</a:t>
            </a:fld>
            <a:endParaRPr lang="en-GB"/>
          </a:p>
        </p:txBody>
      </p:sp>
    </p:spTree>
    <p:extLst>
      <p:ext uri="{BB962C8B-B14F-4D97-AF65-F5344CB8AC3E}">
        <p14:creationId xmlns:p14="http://schemas.microsoft.com/office/powerpoint/2010/main" val="28563827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2FD388B9-8B91-4A90-A81A-0FC3A2FD540A}" type="datetimeFigureOut">
              <a:rPr lang="en-GB" smtClean="0"/>
              <a:t>07/11/2023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90D7157-FF79-46CB-9CEE-F16D24C80BEA}" type="slidenum">
              <a:rPr lang="en-GB" smtClean="0"/>
              <a:t>‹#›</a:t>
            </a:fld>
            <a:endParaRPr lang="en-GB"/>
          </a:p>
        </p:txBody>
      </p:sp>
    </p:spTree>
    <p:extLst>
      <p:ext uri="{BB962C8B-B14F-4D97-AF65-F5344CB8AC3E}">
        <p14:creationId xmlns:p14="http://schemas.microsoft.com/office/powerpoint/2010/main" val="6677509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FD388B9-8B91-4A90-A81A-0FC3A2FD540A}" type="datetimeFigureOut">
              <a:rPr lang="en-GB" smtClean="0"/>
              <a:t>07/11/2023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B90D7157-FF79-46CB-9CEE-F16D24C80BEA}" type="slidenum">
              <a:rPr lang="en-GB" smtClean="0"/>
              <a:t>‹#›</a:t>
            </a:fld>
            <a:endParaRPr lang="en-GB"/>
          </a:p>
        </p:txBody>
      </p:sp>
    </p:spTree>
    <p:extLst>
      <p:ext uri="{BB962C8B-B14F-4D97-AF65-F5344CB8AC3E}">
        <p14:creationId xmlns:p14="http://schemas.microsoft.com/office/powerpoint/2010/main" val="10088438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2FD388B9-8B91-4A90-A81A-0FC3A2FD540A}" type="datetimeFigureOut">
              <a:rPr lang="en-GB" smtClean="0"/>
              <a:t>07/11/2023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B90D7157-FF79-46CB-9CEE-F16D24C80BEA}" type="slidenum">
              <a:rPr lang="en-GB" smtClean="0"/>
              <a:t>‹#›</a:t>
            </a:fld>
            <a:endParaRPr lang="en-GB"/>
          </a:p>
        </p:txBody>
      </p:sp>
    </p:spTree>
    <p:extLst>
      <p:ext uri="{BB962C8B-B14F-4D97-AF65-F5344CB8AC3E}">
        <p14:creationId xmlns:p14="http://schemas.microsoft.com/office/powerpoint/2010/main" val="35810527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FD388B9-8B91-4A90-A81A-0FC3A2FD540A}" type="datetimeFigureOut">
              <a:rPr lang="en-GB" smtClean="0"/>
              <a:t>07/11/2023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B90D7157-FF79-46CB-9CEE-F16D24C80BEA}" type="slidenum">
              <a:rPr lang="en-GB" smtClean="0"/>
              <a:t>‹#›</a:t>
            </a:fld>
            <a:endParaRPr lang="en-GB"/>
          </a:p>
        </p:txBody>
      </p:sp>
    </p:spTree>
    <p:extLst>
      <p:ext uri="{BB962C8B-B14F-4D97-AF65-F5344CB8AC3E}">
        <p14:creationId xmlns:p14="http://schemas.microsoft.com/office/powerpoint/2010/main" val="31684983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FD388B9-8B91-4A90-A81A-0FC3A2FD540A}" type="datetimeFigureOut">
              <a:rPr lang="en-GB" smtClean="0"/>
              <a:t>07/11/2023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90D7157-FF79-46CB-9CEE-F16D24C80BEA}" type="slidenum">
              <a:rPr lang="en-GB" smtClean="0"/>
              <a:t>‹#›</a:t>
            </a:fld>
            <a:endParaRPr lang="en-GB"/>
          </a:p>
        </p:txBody>
      </p:sp>
    </p:spTree>
    <p:extLst>
      <p:ext uri="{BB962C8B-B14F-4D97-AF65-F5344CB8AC3E}">
        <p14:creationId xmlns:p14="http://schemas.microsoft.com/office/powerpoint/2010/main" val="37926779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FD388B9-8B91-4A90-A81A-0FC3A2FD540A}" type="datetimeFigureOut">
              <a:rPr lang="en-GB" smtClean="0"/>
              <a:t>07/11/2023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90D7157-FF79-46CB-9CEE-F16D24C80BEA}" type="slidenum">
              <a:rPr lang="en-GB" smtClean="0"/>
              <a:t>‹#›</a:t>
            </a:fld>
            <a:endParaRPr lang="en-GB"/>
          </a:p>
        </p:txBody>
      </p:sp>
    </p:spTree>
    <p:extLst>
      <p:ext uri="{BB962C8B-B14F-4D97-AF65-F5344CB8AC3E}">
        <p14:creationId xmlns:p14="http://schemas.microsoft.com/office/powerpoint/2010/main" val="14671838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2FD388B9-8B91-4A90-A81A-0FC3A2FD540A}" type="datetimeFigureOut">
              <a:rPr lang="en-GB" smtClean="0"/>
              <a:t>07/11/2023</a:t>
            </a:fld>
            <a:endParaRPr lang="en-GB"/>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B90D7157-FF79-46CB-9CEE-F16D24C80BEA}" type="slidenum">
              <a:rPr lang="en-GB" smtClean="0"/>
              <a:t>‹#›</a:t>
            </a:fld>
            <a:endParaRPr lang="en-GB"/>
          </a:p>
        </p:txBody>
      </p:sp>
    </p:spTree>
    <p:extLst>
      <p:ext uri="{BB962C8B-B14F-4D97-AF65-F5344CB8AC3E}">
        <p14:creationId xmlns:p14="http://schemas.microsoft.com/office/powerpoint/2010/main" val="346542613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image" Target="../media/image21.jpeg"/></Relationships>
</file>

<file path=ppt/slides/_rels/slide1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hyperlink" Target="https://www.youtube.com/watch?v=gFOvt4firao"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www.griffinot.com/" TargetMode="External"/><Relationship Id="rId2" Type="http://schemas.openxmlformats.org/officeDocument/2006/relationships/hyperlink" Target="http://www.sensory/" TargetMode="External"/><Relationship Id="rId1" Type="http://schemas.openxmlformats.org/officeDocument/2006/relationships/slideLayout" Target="../slideLayouts/slideLayout2.xml"/><Relationship Id="rId5" Type="http://schemas.openxmlformats.org/officeDocument/2006/relationships/hyperlink" Target="http://www.zonesofregulation.com/" TargetMode="External"/><Relationship Id="rId4" Type="http://schemas.openxmlformats.org/officeDocument/2006/relationships/hyperlink" Target="http://www.alertprogram.com/" TargetMode="External"/></Relationships>
</file>

<file path=ppt/slides/_rels/slide2.xml.rels><?xml version="1.0" encoding="UTF-8" standalone="yes"?>
<Relationships xmlns="http://schemas.openxmlformats.org/package/2006/relationships"><Relationship Id="rId2" Type="http://schemas.openxmlformats.org/officeDocument/2006/relationships/hyperlink" Target="http://www.sensory/"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5" Type="http://schemas.openxmlformats.org/officeDocument/2006/relationships/image" Target="../media/image15.jpeg"/><Relationship Id="rId4" Type="http://schemas.openxmlformats.org/officeDocument/2006/relationships/image" Target="../media/image1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D52AD9-36DF-E708-C6F5-7DA61220F6A8}"/>
              </a:ext>
            </a:extLst>
          </p:cNvPr>
          <p:cNvSpPr>
            <a:spLocks noGrp="1"/>
          </p:cNvSpPr>
          <p:nvPr>
            <p:ph type="ctrTitle"/>
          </p:nvPr>
        </p:nvSpPr>
        <p:spPr/>
        <p:txBody>
          <a:bodyPr/>
          <a:lstStyle/>
          <a:p>
            <a:r>
              <a:rPr lang="en-GB" dirty="0"/>
              <a:t>Sensory Regulation</a:t>
            </a:r>
          </a:p>
        </p:txBody>
      </p:sp>
      <p:sp>
        <p:nvSpPr>
          <p:cNvPr id="3" name="Subtitle 2">
            <a:extLst>
              <a:ext uri="{FF2B5EF4-FFF2-40B4-BE49-F238E27FC236}">
                <a16:creationId xmlns:a16="http://schemas.microsoft.com/office/drawing/2014/main" id="{DB16133F-6B7E-838D-575C-CD0D0336566D}"/>
              </a:ext>
            </a:extLst>
          </p:cNvPr>
          <p:cNvSpPr>
            <a:spLocks noGrp="1"/>
          </p:cNvSpPr>
          <p:nvPr>
            <p:ph type="subTitle" idx="1"/>
          </p:nvPr>
        </p:nvSpPr>
        <p:spPr/>
        <p:txBody>
          <a:bodyPr/>
          <a:lstStyle/>
          <a:p>
            <a:endParaRPr lang="en-GB"/>
          </a:p>
        </p:txBody>
      </p:sp>
    </p:spTree>
    <p:extLst>
      <p:ext uri="{BB962C8B-B14F-4D97-AF65-F5344CB8AC3E}">
        <p14:creationId xmlns:p14="http://schemas.microsoft.com/office/powerpoint/2010/main" val="34244381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0A912A-2B2E-4FC2-3969-4A345AED136D}"/>
              </a:ext>
            </a:extLst>
          </p:cNvPr>
          <p:cNvSpPr>
            <a:spLocks noGrp="1"/>
          </p:cNvSpPr>
          <p:nvPr>
            <p:ph type="title"/>
          </p:nvPr>
        </p:nvSpPr>
        <p:spPr/>
        <p:txBody>
          <a:bodyPr>
            <a:normAutofit fontScale="90000"/>
          </a:bodyPr>
          <a:lstStyle/>
          <a:p>
            <a:r>
              <a:rPr lang="en-GB" dirty="0"/>
              <a:t>Sensory activities</a:t>
            </a:r>
            <a:br>
              <a:rPr lang="en-GB" dirty="0"/>
            </a:br>
            <a:br>
              <a:rPr lang="en-GB" dirty="0"/>
            </a:br>
            <a:endParaRPr lang="en-GB" dirty="0"/>
          </a:p>
        </p:txBody>
      </p:sp>
      <p:sp>
        <p:nvSpPr>
          <p:cNvPr id="3" name="Content Placeholder 2">
            <a:extLst>
              <a:ext uri="{FF2B5EF4-FFF2-40B4-BE49-F238E27FC236}">
                <a16:creationId xmlns:a16="http://schemas.microsoft.com/office/drawing/2014/main" id="{E57D6983-5B57-9D5E-E1AE-FDA5F1EDBF85}"/>
              </a:ext>
            </a:extLst>
          </p:cNvPr>
          <p:cNvSpPr>
            <a:spLocks noGrp="1"/>
          </p:cNvSpPr>
          <p:nvPr>
            <p:ph idx="1"/>
          </p:nvPr>
        </p:nvSpPr>
        <p:spPr>
          <a:xfrm>
            <a:off x="677334" y="1799862"/>
            <a:ext cx="5941580" cy="3880773"/>
          </a:xfrm>
        </p:spPr>
        <p:txBody>
          <a:bodyPr/>
          <a:lstStyle/>
          <a:p>
            <a:pPr marL="0" indent="0">
              <a:lnSpc>
                <a:spcPct val="107000"/>
              </a:lnSpc>
              <a:spcAft>
                <a:spcPts val="800"/>
              </a:spcAft>
              <a:buNone/>
            </a:pPr>
            <a:r>
              <a:rPr lang="en-GB" sz="20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When a person is developing their ability to self-regulate, you can support them by suggesting and offering suitable activities to help them move between levels of alertness. </a:t>
            </a:r>
            <a:r>
              <a:rPr lang="en-GB" sz="2000" dirty="0">
                <a:solidFill>
                  <a:srgbClr val="00B0F0"/>
                </a:solidFill>
                <a:effectLst/>
                <a:latin typeface="Calibri" panose="020F0502020204030204" pitchFamily="34" charset="0"/>
                <a:ea typeface="Calibri" panose="020F0502020204030204" pitchFamily="34" charset="0"/>
                <a:cs typeface="Times New Roman" panose="02020603050405020304" pitchFamily="18" charset="0"/>
              </a:rPr>
              <a:t> </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07000"/>
              </a:lnSpc>
              <a:spcAft>
                <a:spcPts val="800"/>
              </a:spcAft>
              <a:buNone/>
            </a:pPr>
            <a:r>
              <a:rPr lang="en-GB" sz="2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We have already highlighted that everyone is different, and the aim is for each individual to be able to identify what they need to do to self-regulate. It can however be useful to think about the typical levels of alertness in a child's day and the type of activities which may support them.</a:t>
            </a:r>
          </a:p>
          <a:p>
            <a:pPr marL="0" indent="0">
              <a:buNone/>
            </a:pPr>
            <a:endParaRPr lang="en-GB" dirty="0"/>
          </a:p>
        </p:txBody>
      </p:sp>
      <p:sp>
        <p:nvSpPr>
          <p:cNvPr id="4" name="AutoShape 2" descr="How I Overcame Embarrassment &amp; Fear to Conquer My ADHD">
            <a:extLst>
              <a:ext uri="{FF2B5EF4-FFF2-40B4-BE49-F238E27FC236}">
                <a16:creationId xmlns:a16="http://schemas.microsoft.com/office/drawing/2014/main" id="{54D3F82D-2F30-63D0-415C-C0E12C0292C2}"/>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5" name="AutoShape 4" descr="How I Overcame Embarrassment &amp; Fear to Conquer My ADHD">
            <a:extLst>
              <a:ext uri="{FF2B5EF4-FFF2-40B4-BE49-F238E27FC236}">
                <a16:creationId xmlns:a16="http://schemas.microsoft.com/office/drawing/2014/main" id="{D23EB942-2C57-60EF-39A6-2D971305C7DB}"/>
              </a:ext>
            </a:extLst>
          </p:cNvPr>
          <p:cNvSpPr>
            <a:spLocks noChangeAspect="1" noChangeArrowheads="1"/>
          </p:cNvSpPr>
          <p:nvPr/>
        </p:nvSpPr>
        <p:spPr bwMode="auto">
          <a:xfrm>
            <a:off x="6096000" y="34290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9222" name="Picture 6" descr="How I Overcame Embarrassment &amp; Fear to Conquer My ADHD">
            <a:extLst>
              <a:ext uri="{FF2B5EF4-FFF2-40B4-BE49-F238E27FC236}">
                <a16:creationId xmlns:a16="http://schemas.microsoft.com/office/drawing/2014/main" id="{E5C4BF65-1217-1170-72D9-6664D4A09041}"/>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1914"/>
          <a:stretch/>
        </p:blipFill>
        <p:spPr bwMode="auto">
          <a:xfrm>
            <a:off x="7080306" y="2451357"/>
            <a:ext cx="2726424" cy="19552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209457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BA891F-76AF-DFCB-E2DE-516B859416C4}"/>
              </a:ext>
            </a:extLst>
          </p:cNvPr>
          <p:cNvSpPr>
            <a:spLocks noGrp="1"/>
          </p:cNvSpPr>
          <p:nvPr>
            <p:ph type="title"/>
          </p:nvPr>
        </p:nvSpPr>
        <p:spPr/>
        <p:txBody>
          <a:bodyPr>
            <a:normAutofit fontScale="90000"/>
          </a:bodyPr>
          <a:lstStyle/>
          <a:p>
            <a:r>
              <a:rPr lang="en-GB" dirty="0"/>
              <a:t>Sensory activities</a:t>
            </a:r>
            <a:br>
              <a:rPr lang="en-GB" dirty="0"/>
            </a:br>
            <a:br>
              <a:rPr lang="en-GB" dirty="0"/>
            </a:br>
            <a:r>
              <a:rPr lang="en-GB" dirty="0"/>
              <a:t>Morning – alerting activities to get going</a:t>
            </a:r>
          </a:p>
        </p:txBody>
      </p:sp>
      <p:sp>
        <p:nvSpPr>
          <p:cNvPr id="3" name="Content Placeholder 2">
            <a:extLst>
              <a:ext uri="{FF2B5EF4-FFF2-40B4-BE49-F238E27FC236}">
                <a16:creationId xmlns:a16="http://schemas.microsoft.com/office/drawing/2014/main" id="{D45C904B-9389-6850-AE45-2C6AA52022D3}"/>
              </a:ext>
            </a:extLst>
          </p:cNvPr>
          <p:cNvSpPr>
            <a:spLocks noGrp="1"/>
          </p:cNvSpPr>
          <p:nvPr>
            <p:ph idx="1"/>
          </p:nvPr>
        </p:nvSpPr>
        <p:spPr/>
        <p:txBody>
          <a:bodyPr/>
          <a:lstStyle/>
          <a:p>
            <a:r>
              <a:rPr lang="en-GB"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Gradually introduce brighter lighting – open curtains half way. </a:t>
            </a:r>
          </a:p>
          <a:p>
            <a:r>
              <a:rPr lang="en-GB"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Shower with strong smelling shower gel and rub dry with a towel. </a:t>
            </a:r>
          </a:p>
          <a:p>
            <a:r>
              <a:rPr lang="en-GB"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Breakfast could include crunchy cereal or toast, chewy bagels, chewy cereal bar </a:t>
            </a:r>
          </a:p>
          <a:p>
            <a:r>
              <a:rPr lang="en-GB"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Walk, cycle or scoot to school </a:t>
            </a:r>
          </a:p>
          <a:p>
            <a:r>
              <a:rPr lang="en-GB"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Provide a fiddle toy in school  </a:t>
            </a:r>
          </a:p>
          <a:p>
            <a:r>
              <a:rPr lang="en-GB"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Sit on an air-filled cushion during lessons </a:t>
            </a:r>
          </a:p>
          <a:p>
            <a:r>
              <a:rPr lang="en-GB"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Running, climbing, swinging at break time </a:t>
            </a:r>
          </a:p>
          <a:p>
            <a:r>
              <a:rPr lang="en-GB"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Drink through a straw, or sports bottle.   </a:t>
            </a:r>
          </a:p>
          <a:p>
            <a:r>
              <a:rPr lang="en-GB"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Provide a crunchy snack such as carrot or celery</a:t>
            </a:r>
          </a:p>
          <a:p>
            <a:endParaRPr lang="en-GB" dirty="0"/>
          </a:p>
        </p:txBody>
      </p:sp>
      <p:pic>
        <p:nvPicPr>
          <p:cNvPr id="6146" name="Picture 2" descr="10 Best Kids Bikes: Our Favorite Brands and Where to Buy Them">
            <a:extLst>
              <a:ext uri="{FF2B5EF4-FFF2-40B4-BE49-F238E27FC236}">
                <a16:creationId xmlns:a16="http://schemas.microsoft.com/office/drawing/2014/main" id="{9FB8CCBA-C417-089D-09D3-114F7F83E30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2626" r="11079" b="1044"/>
          <a:stretch/>
        </p:blipFill>
        <p:spPr bwMode="auto">
          <a:xfrm>
            <a:off x="8862942" y="1024144"/>
            <a:ext cx="1736521" cy="1724870"/>
          </a:xfrm>
          <a:prstGeom prst="rect">
            <a:avLst/>
          </a:prstGeom>
          <a:noFill/>
          <a:extLst>
            <a:ext uri="{909E8E84-426E-40DD-AFC4-6F175D3DCCD1}">
              <a14:hiddenFill xmlns:a14="http://schemas.microsoft.com/office/drawing/2010/main">
                <a:solidFill>
                  <a:srgbClr val="FFFFFF"/>
                </a:solidFill>
              </a14:hiddenFill>
            </a:ext>
          </a:extLst>
        </p:spPr>
      </p:pic>
      <p:pic>
        <p:nvPicPr>
          <p:cNvPr id="6150" name="Picture 6" descr="Teaching my child to drink from a Straw - Occupational Therapy Malta">
            <a:extLst>
              <a:ext uri="{FF2B5EF4-FFF2-40B4-BE49-F238E27FC236}">
                <a16:creationId xmlns:a16="http://schemas.microsoft.com/office/drawing/2014/main" id="{BC18150B-117F-CF33-B398-75CE59ECFB7A}"/>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2367" r="33705"/>
          <a:stretch/>
        </p:blipFill>
        <p:spPr bwMode="auto">
          <a:xfrm>
            <a:off x="8862942" y="2979203"/>
            <a:ext cx="1736521" cy="1724870"/>
          </a:xfrm>
          <a:prstGeom prst="rect">
            <a:avLst/>
          </a:prstGeom>
          <a:noFill/>
          <a:extLst>
            <a:ext uri="{909E8E84-426E-40DD-AFC4-6F175D3DCCD1}">
              <a14:hiddenFill xmlns:a14="http://schemas.microsoft.com/office/drawing/2010/main">
                <a:solidFill>
                  <a:srgbClr val="FFFFFF"/>
                </a:solidFill>
              </a14:hiddenFill>
            </a:ext>
          </a:extLst>
        </p:spPr>
      </p:pic>
      <p:pic>
        <p:nvPicPr>
          <p:cNvPr id="6152" name="Picture 8" descr="Ridiculous' ban on kids running in school playgrounds should be thrown  aside - Irish Mirror Online">
            <a:extLst>
              <a:ext uri="{FF2B5EF4-FFF2-40B4-BE49-F238E27FC236}">
                <a16:creationId xmlns:a16="http://schemas.microsoft.com/office/drawing/2014/main" id="{CEBC94A9-9F1F-D045-C4D0-EBFB94F55A3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862941" y="4971421"/>
            <a:ext cx="1736521" cy="17248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522521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724445-F5D2-2C69-F576-3D2703524B03}"/>
              </a:ext>
            </a:extLst>
          </p:cNvPr>
          <p:cNvSpPr>
            <a:spLocks noGrp="1"/>
          </p:cNvSpPr>
          <p:nvPr>
            <p:ph type="title"/>
          </p:nvPr>
        </p:nvSpPr>
        <p:spPr/>
        <p:txBody>
          <a:bodyPr>
            <a:normAutofit fontScale="90000"/>
          </a:bodyPr>
          <a:lstStyle/>
          <a:p>
            <a:r>
              <a:rPr lang="en-GB" dirty="0"/>
              <a:t>Sensory activities</a:t>
            </a:r>
            <a:br>
              <a:rPr lang="en-GB" dirty="0"/>
            </a:br>
            <a:br>
              <a:rPr lang="en-GB" dirty="0"/>
            </a:br>
            <a:r>
              <a:rPr lang="en-GB" dirty="0"/>
              <a:t>Afternoon – a time to recharge</a:t>
            </a:r>
          </a:p>
        </p:txBody>
      </p:sp>
      <p:sp>
        <p:nvSpPr>
          <p:cNvPr id="3" name="Content Placeholder 2">
            <a:extLst>
              <a:ext uri="{FF2B5EF4-FFF2-40B4-BE49-F238E27FC236}">
                <a16:creationId xmlns:a16="http://schemas.microsoft.com/office/drawing/2014/main" id="{CC991245-0000-7CF1-7D7F-3B460C9BB273}"/>
              </a:ext>
            </a:extLst>
          </p:cNvPr>
          <p:cNvSpPr>
            <a:spLocks noGrp="1"/>
          </p:cNvSpPr>
          <p:nvPr>
            <p:ph idx="1"/>
          </p:nvPr>
        </p:nvSpPr>
        <p:spPr>
          <a:xfrm>
            <a:off x="677334" y="2160589"/>
            <a:ext cx="6453308" cy="3880773"/>
          </a:xfrm>
        </p:spPr>
        <p:txBody>
          <a:bodyPr/>
          <a:lstStyle/>
          <a:p>
            <a:r>
              <a:rPr lang="en-GB" sz="2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Outdoor play at lunchtime, to include opportunities for a variety of sensations such as climbing, running, riding a trike, kicking a ball.   </a:t>
            </a:r>
          </a:p>
          <a:p>
            <a:r>
              <a:rPr lang="en-GB" sz="2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Opportunity to bounce over a peanut ball, do wall push ups, sit in a beanbag, experience deep pressure applied to shoulders </a:t>
            </a:r>
          </a:p>
          <a:p>
            <a:r>
              <a:rPr lang="en-GB" sz="2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Bounce on trampoline on arrival at home, play with pets, play in the garden or carry out some organising and calming activities indoors.</a:t>
            </a:r>
          </a:p>
          <a:p>
            <a:pPr marL="0" indent="0">
              <a:buNone/>
            </a:pPr>
            <a:endParaRPr lang="en-GB" dirty="0"/>
          </a:p>
        </p:txBody>
      </p:sp>
      <p:pic>
        <p:nvPicPr>
          <p:cNvPr id="4" name="Picture 3">
            <a:extLst>
              <a:ext uri="{FF2B5EF4-FFF2-40B4-BE49-F238E27FC236}">
                <a16:creationId xmlns:a16="http://schemas.microsoft.com/office/drawing/2014/main" id="{D553EB40-A4BC-8641-F5AF-E62417F70E2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78198" y="3399762"/>
            <a:ext cx="1703478" cy="1320800"/>
          </a:xfrm>
          <a:prstGeom prst="rect">
            <a:avLst/>
          </a:prstGeom>
          <a:ln w="9525">
            <a:solidFill>
              <a:schemeClr val="tx1"/>
            </a:solidFill>
          </a:ln>
        </p:spPr>
      </p:pic>
      <p:pic>
        <p:nvPicPr>
          <p:cNvPr id="5" name="Picture 4" descr="Bungee Jumping Trampolines Commercial Trampoline High Sport 6ft - Buy  Bungee Jumping,Trampolines Commercial,Trampoline High Sport Product on  Alibaba.com">
            <a:extLst>
              <a:ext uri="{FF2B5EF4-FFF2-40B4-BE49-F238E27FC236}">
                <a16:creationId xmlns:a16="http://schemas.microsoft.com/office/drawing/2014/main" id="{B1A32D47-921F-B03C-FD1C-00D55D95BB4A}"/>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b="22470"/>
          <a:stretch/>
        </p:blipFill>
        <p:spPr bwMode="auto">
          <a:xfrm>
            <a:off x="7778198" y="5034102"/>
            <a:ext cx="1703478" cy="1320800"/>
          </a:xfrm>
          <a:prstGeom prst="rect">
            <a:avLst/>
          </a:prstGeom>
          <a:noFill/>
          <a:ln w="9525">
            <a:solidFill>
              <a:schemeClr val="tx1"/>
            </a:solidFill>
          </a:ln>
          <a:extLst>
            <a:ext uri="{53640926-AAD7-44D8-BBD7-CCE9431645EC}">
              <a14:shadowObscured xmlns:a14="http://schemas.microsoft.com/office/drawing/2010/main"/>
            </a:ext>
          </a:extLst>
        </p:spPr>
      </p:pic>
      <p:pic>
        <p:nvPicPr>
          <p:cNvPr id="7170" name="Picture 2" descr="Go Balance School Playground Ride On Trike | Playground Furniture | Cost  Cutters UK">
            <a:extLst>
              <a:ext uri="{FF2B5EF4-FFF2-40B4-BE49-F238E27FC236}">
                <a16:creationId xmlns:a16="http://schemas.microsoft.com/office/drawing/2014/main" id="{3421BD1B-0102-3562-1AAB-BF653900C53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78198" y="1765422"/>
            <a:ext cx="1703478" cy="1320800"/>
          </a:xfrm>
          <a:prstGeom prst="rect">
            <a:avLst/>
          </a:prstGeom>
          <a:noFill/>
          <a:ln w="9525">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720546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B88AB9-474F-0A71-4406-EBCDC4AAF45A}"/>
              </a:ext>
            </a:extLst>
          </p:cNvPr>
          <p:cNvSpPr>
            <a:spLocks noGrp="1"/>
          </p:cNvSpPr>
          <p:nvPr>
            <p:ph type="title"/>
          </p:nvPr>
        </p:nvSpPr>
        <p:spPr>
          <a:xfrm>
            <a:off x="677334" y="285226"/>
            <a:ext cx="8596668" cy="1645174"/>
          </a:xfrm>
        </p:spPr>
        <p:txBody>
          <a:bodyPr>
            <a:normAutofit fontScale="90000"/>
          </a:bodyPr>
          <a:lstStyle/>
          <a:p>
            <a:r>
              <a:rPr lang="en-GB" dirty="0"/>
              <a:t>Sensory activities</a:t>
            </a:r>
            <a:br>
              <a:rPr lang="en-GB" dirty="0"/>
            </a:br>
            <a:br>
              <a:rPr lang="en-GB" dirty="0"/>
            </a:br>
            <a:r>
              <a:rPr lang="en-GB" dirty="0"/>
              <a:t>Evening – a time to wind down and use calming activities</a:t>
            </a:r>
            <a:br>
              <a:rPr lang="en-GB" dirty="0"/>
            </a:br>
            <a:endParaRPr lang="en-GB" dirty="0"/>
          </a:p>
        </p:txBody>
      </p:sp>
      <p:sp>
        <p:nvSpPr>
          <p:cNvPr id="3" name="Content Placeholder 2">
            <a:extLst>
              <a:ext uri="{FF2B5EF4-FFF2-40B4-BE49-F238E27FC236}">
                <a16:creationId xmlns:a16="http://schemas.microsoft.com/office/drawing/2014/main" id="{8E5EE558-4397-BFC3-EB61-1D3E45740B5C}"/>
              </a:ext>
            </a:extLst>
          </p:cNvPr>
          <p:cNvSpPr>
            <a:spLocks noGrp="1"/>
          </p:cNvSpPr>
          <p:nvPr>
            <p:ph idx="1"/>
          </p:nvPr>
        </p:nvSpPr>
        <p:spPr>
          <a:xfrm>
            <a:off x="677334" y="2390862"/>
            <a:ext cx="8596668" cy="3942826"/>
          </a:xfrm>
        </p:spPr>
        <p:txBody>
          <a:bodyPr>
            <a:normAutofit fontScale="92500"/>
          </a:bodyPr>
          <a:lstStyle/>
          <a:p>
            <a:r>
              <a:rPr lang="en-GB" sz="2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Listen to calm music with low lighting </a:t>
            </a:r>
          </a:p>
          <a:p>
            <a:r>
              <a:rPr lang="en-GB" sz="2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Calming massage using firm strokes </a:t>
            </a:r>
          </a:p>
          <a:p>
            <a:r>
              <a:rPr lang="en-GB" sz="2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Roll a ball over body in lying </a:t>
            </a:r>
          </a:p>
          <a:p>
            <a:r>
              <a:rPr lang="en-GB" sz="2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Lie under a heavy blanket </a:t>
            </a:r>
          </a:p>
          <a:p>
            <a:r>
              <a:rPr lang="en-GB" sz="2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Soothing bath and firm cuddle while wrapped in a soft towel with gentle rocking</a:t>
            </a:r>
          </a:p>
          <a:p>
            <a:pPr marL="0" indent="0">
              <a:buNone/>
            </a:pPr>
            <a:endParaRPr lang="en-GB" sz="2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en-GB"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You may have heard about sensory circuits or sensory diets. There are some similarities of these with the information above but they tend to be more prescriptive and are often not used flexibility or in response to an individual’s regulation at that moment in time.  This link explains how a sensory circuit can be created </a:t>
            </a:r>
            <a:r>
              <a:rPr lang="en-GB" sz="1800" u="sng" dirty="0">
                <a:solidFill>
                  <a:srgbClr val="0000FF"/>
                </a:solidFill>
                <a:effectLst/>
                <a:latin typeface="Calibri" panose="020F0502020204030204" pitchFamily="34" charset="0"/>
                <a:ea typeface="Calibri" panose="020F0502020204030204" pitchFamily="34" charset="0"/>
                <a:cs typeface="Calibri" panose="020F0502020204030204" pitchFamily="34" charset="0"/>
                <a:hlinkClick r:id="rId2"/>
              </a:rPr>
              <a:t>How to create a sensory circuit - YouTube</a:t>
            </a:r>
            <a:r>
              <a:rPr lang="en-GB"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GB" dirty="0"/>
          </a:p>
        </p:txBody>
      </p:sp>
      <p:pic>
        <p:nvPicPr>
          <p:cNvPr id="8194" name="Picture 2" descr="Using Soothing Music To Calm Your Upset Child - Ninja Focus">
            <a:extLst>
              <a:ext uri="{FF2B5EF4-FFF2-40B4-BE49-F238E27FC236}">
                <a16:creationId xmlns:a16="http://schemas.microsoft.com/office/drawing/2014/main" id="{9998D219-937A-A0A4-6669-EF89442C7BE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96999" y="2390862"/>
            <a:ext cx="2251995" cy="1498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487791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285479-BA2C-C329-E0D7-A5081084EA53}"/>
              </a:ext>
            </a:extLst>
          </p:cNvPr>
          <p:cNvSpPr>
            <a:spLocks noGrp="1"/>
          </p:cNvSpPr>
          <p:nvPr>
            <p:ph type="title"/>
          </p:nvPr>
        </p:nvSpPr>
        <p:spPr/>
        <p:txBody>
          <a:bodyPr/>
          <a:lstStyle/>
          <a:p>
            <a:r>
              <a:rPr lang="en-GB" dirty="0"/>
              <a:t>Other sources of information</a:t>
            </a:r>
          </a:p>
        </p:txBody>
      </p:sp>
      <p:sp>
        <p:nvSpPr>
          <p:cNvPr id="3" name="Content Placeholder 2">
            <a:extLst>
              <a:ext uri="{FF2B5EF4-FFF2-40B4-BE49-F238E27FC236}">
                <a16:creationId xmlns:a16="http://schemas.microsoft.com/office/drawing/2014/main" id="{21E2C4F5-C109-7157-DDF4-BF6CC628D920}"/>
              </a:ext>
            </a:extLst>
          </p:cNvPr>
          <p:cNvSpPr>
            <a:spLocks noGrp="1"/>
          </p:cNvSpPr>
          <p:nvPr>
            <p:ph idx="1"/>
          </p:nvPr>
        </p:nvSpPr>
        <p:spPr/>
        <p:txBody>
          <a:bodyPr/>
          <a:lstStyle/>
          <a:p>
            <a:pPr>
              <a:lnSpc>
                <a:spcPct val="107000"/>
              </a:lnSpc>
              <a:spcAft>
                <a:spcPts val="800"/>
              </a:spcAft>
            </a:pPr>
            <a:r>
              <a:rPr lang="en-GB" sz="18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2"/>
              </a:rPr>
              <a:t>www.sensoryladders.org</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3"/>
              </a:rPr>
              <a:t>www.griffinot.com</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4"/>
              </a:rPr>
              <a:t>www.alertprogram.com</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5"/>
              </a:rPr>
              <a:t>www.zonesofregulation.com</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GB" dirty="0"/>
          </a:p>
        </p:txBody>
      </p:sp>
    </p:spTree>
    <p:extLst>
      <p:ext uri="{BB962C8B-B14F-4D97-AF65-F5344CB8AC3E}">
        <p14:creationId xmlns:p14="http://schemas.microsoft.com/office/powerpoint/2010/main" val="42564976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BB69DE-393F-7829-C241-800EA465F8F2}"/>
              </a:ext>
            </a:extLst>
          </p:cNvPr>
          <p:cNvSpPr>
            <a:spLocks noGrp="1"/>
          </p:cNvSpPr>
          <p:nvPr>
            <p:ph type="title"/>
          </p:nvPr>
        </p:nvSpPr>
        <p:spPr/>
        <p:txBody>
          <a:bodyPr/>
          <a:lstStyle/>
          <a:p>
            <a:r>
              <a:rPr lang="en-GB" dirty="0"/>
              <a:t>Sensory Regulation</a:t>
            </a:r>
          </a:p>
        </p:txBody>
      </p:sp>
      <p:sp>
        <p:nvSpPr>
          <p:cNvPr id="3" name="Content Placeholder 2">
            <a:extLst>
              <a:ext uri="{FF2B5EF4-FFF2-40B4-BE49-F238E27FC236}">
                <a16:creationId xmlns:a16="http://schemas.microsoft.com/office/drawing/2014/main" id="{AD0B63B6-0075-DA3D-C3FF-A251E19C83B0}"/>
              </a:ext>
            </a:extLst>
          </p:cNvPr>
          <p:cNvSpPr>
            <a:spLocks noGrp="1"/>
          </p:cNvSpPr>
          <p:nvPr>
            <p:ph idx="1"/>
          </p:nvPr>
        </p:nvSpPr>
        <p:spPr/>
        <p:txBody>
          <a:bodyPr/>
          <a:lstStyle/>
          <a:p>
            <a:pPr marL="0" indent="0">
              <a:lnSpc>
                <a:spcPct val="107000"/>
              </a:lnSpc>
              <a:spcAft>
                <a:spcPts val="800"/>
              </a:spcAft>
              <a:buNone/>
            </a:pPr>
            <a:r>
              <a:rPr lang="en-GB" sz="2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Self -regulation allows people to maintain an appropriate ‘just right’ level of alertness in order to respond appropriately. It relates to the ability of a person to increase or decrease alertness, or arousal, to match the situation or environment.  Sensory regulation strategies use the senses to help with regulation.</a:t>
            </a:r>
          </a:p>
          <a:p>
            <a:pPr marL="0" indent="0">
              <a:lnSpc>
                <a:spcPct val="107000"/>
              </a:lnSpc>
              <a:spcAft>
                <a:spcPts val="800"/>
              </a:spcAft>
              <a:buNone/>
            </a:pPr>
            <a:r>
              <a:rPr lang="en-GB" sz="2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There are a number of ways to describe the different levels of alertness. We have based ours on the format by Sensory Ladders </a:t>
            </a:r>
            <a:r>
              <a:rPr lang="en-GB" sz="20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2"/>
              </a:rPr>
              <a:t>www.sensoryladders.org</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Tree>
    <p:extLst>
      <p:ext uri="{BB962C8B-B14F-4D97-AF65-F5344CB8AC3E}">
        <p14:creationId xmlns:p14="http://schemas.microsoft.com/office/powerpoint/2010/main" val="28640116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26C341-09A3-0860-4A25-685D29B25B56}"/>
              </a:ext>
            </a:extLst>
          </p:cNvPr>
          <p:cNvSpPr>
            <a:spLocks noGrp="1"/>
          </p:cNvSpPr>
          <p:nvPr>
            <p:ph type="title"/>
          </p:nvPr>
        </p:nvSpPr>
        <p:spPr>
          <a:xfrm>
            <a:off x="677334" y="609600"/>
            <a:ext cx="8596668" cy="673916"/>
          </a:xfrm>
        </p:spPr>
        <p:txBody>
          <a:bodyPr/>
          <a:lstStyle/>
          <a:p>
            <a:r>
              <a:rPr lang="en-GB" dirty="0"/>
              <a:t>Sensory Ladder</a:t>
            </a:r>
          </a:p>
        </p:txBody>
      </p:sp>
      <p:sp>
        <p:nvSpPr>
          <p:cNvPr id="3" name="Content Placeholder 2">
            <a:extLst>
              <a:ext uri="{FF2B5EF4-FFF2-40B4-BE49-F238E27FC236}">
                <a16:creationId xmlns:a16="http://schemas.microsoft.com/office/drawing/2014/main" id="{752E7757-FED2-0964-1B93-BD8251C8AAEB}"/>
              </a:ext>
            </a:extLst>
          </p:cNvPr>
          <p:cNvSpPr>
            <a:spLocks noGrp="1"/>
          </p:cNvSpPr>
          <p:nvPr>
            <p:ph idx="1"/>
          </p:nvPr>
        </p:nvSpPr>
        <p:spPr>
          <a:xfrm>
            <a:off x="677334" y="1283516"/>
            <a:ext cx="8596668" cy="4757846"/>
          </a:xfrm>
        </p:spPr>
        <p:txBody>
          <a:bodyPr/>
          <a:lstStyle/>
          <a:p>
            <a:pPr marL="0" indent="0">
              <a:buNone/>
            </a:pPr>
            <a:endParaRPr lang="en-GB" dirty="0"/>
          </a:p>
          <a:p>
            <a:pPr marL="0" indent="0">
              <a:buNone/>
            </a:pPr>
            <a:endParaRPr lang="en-GB" dirty="0"/>
          </a:p>
          <a:p>
            <a:pPr marL="0" indent="0">
              <a:buNone/>
            </a:pPr>
            <a:endParaRPr lang="en-GB" dirty="0"/>
          </a:p>
          <a:p>
            <a:pPr marL="0" indent="0">
              <a:buNone/>
            </a:pPr>
            <a:endParaRPr lang="en-GB" dirty="0"/>
          </a:p>
        </p:txBody>
      </p:sp>
      <p:sp>
        <p:nvSpPr>
          <p:cNvPr id="4" name="Rectangle: Rounded Corners 3">
            <a:extLst>
              <a:ext uri="{FF2B5EF4-FFF2-40B4-BE49-F238E27FC236}">
                <a16:creationId xmlns:a16="http://schemas.microsoft.com/office/drawing/2014/main" id="{08DF7B3C-BD5C-9B54-AD30-CE6AE24B6A23}"/>
              </a:ext>
            </a:extLst>
          </p:cNvPr>
          <p:cNvSpPr/>
          <p:nvPr/>
        </p:nvSpPr>
        <p:spPr>
          <a:xfrm>
            <a:off x="677334" y="1387088"/>
            <a:ext cx="5310232" cy="673916"/>
          </a:xfrm>
          <a:prstGeom prst="roundRect">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endParaRPr lang="en-GB"/>
          </a:p>
        </p:txBody>
      </p:sp>
      <p:sp>
        <p:nvSpPr>
          <p:cNvPr id="7" name="Rectangle: Rounded Corners 6">
            <a:extLst>
              <a:ext uri="{FF2B5EF4-FFF2-40B4-BE49-F238E27FC236}">
                <a16:creationId xmlns:a16="http://schemas.microsoft.com/office/drawing/2014/main" id="{CEDD1EA7-B8E4-DF3C-B4B2-33C3EC7C1390}"/>
              </a:ext>
            </a:extLst>
          </p:cNvPr>
          <p:cNvSpPr/>
          <p:nvPr/>
        </p:nvSpPr>
        <p:spPr>
          <a:xfrm>
            <a:off x="677334" y="2342462"/>
            <a:ext cx="5310232" cy="673916"/>
          </a:xfrm>
          <a:prstGeom prst="roundRec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GB"/>
          </a:p>
        </p:txBody>
      </p:sp>
      <p:sp>
        <p:nvSpPr>
          <p:cNvPr id="8" name="Rectangle: Rounded Corners 7">
            <a:extLst>
              <a:ext uri="{FF2B5EF4-FFF2-40B4-BE49-F238E27FC236}">
                <a16:creationId xmlns:a16="http://schemas.microsoft.com/office/drawing/2014/main" id="{D2AA54AE-A511-4DEE-9FB1-CECD6147D46D}"/>
              </a:ext>
            </a:extLst>
          </p:cNvPr>
          <p:cNvSpPr/>
          <p:nvPr/>
        </p:nvSpPr>
        <p:spPr>
          <a:xfrm>
            <a:off x="677334" y="3297836"/>
            <a:ext cx="5310232" cy="673916"/>
          </a:xfrm>
          <a:prstGeom prst="roundRect">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9" name="Rectangle: Rounded Corners 8">
            <a:extLst>
              <a:ext uri="{FF2B5EF4-FFF2-40B4-BE49-F238E27FC236}">
                <a16:creationId xmlns:a16="http://schemas.microsoft.com/office/drawing/2014/main" id="{3F60F0EF-E207-0F01-3BDC-12DC29793182}"/>
              </a:ext>
            </a:extLst>
          </p:cNvPr>
          <p:cNvSpPr/>
          <p:nvPr/>
        </p:nvSpPr>
        <p:spPr>
          <a:xfrm>
            <a:off x="677334" y="4253210"/>
            <a:ext cx="5310232" cy="673916"/>
          </a:xfrm>
          <a:prstGeom prst="roundRect">
            <a:avLst/>
          </a:prstGeom>
          <a:solidFill>
            <a:srgbClr val="0070C0"/>
          </a:solidFill>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10" name="Rectangle: Rounded Corners 9">
            <a:extLst>
              <a:ext uri="{FF2B5EF4-FFF2-40B4-BE49-F238E27FC236}">
                <a16:creationId xmlns:a16="http://schemas.microsoft.com/office/drawing/2014/main" id="{F3803F74-924B-CA22-03E9-5233F423D1D3}"/>
              </a:ext>
            </a:extLst>
          </p:cNvPr>
          <p:cNvSpPr/>
          <p:nvPr/>
        </p:nvSpPr>
        <p:spPr>
          <a:xfrm>
            <a:off x="677334" y="5208584"/>
            <a:ext cx="5310232" cy="673916"/>
          </a:xfrm>
          <a:prstGeom prst="roundRect">
            <a:avLst/>
          </a:prstGeom>
          <a:solidFill>
            <a:srgbClr val="7030A0"/>
          </a:solidFill>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11" name="TextBox 10">
            <a:extLst>
              <a:ext uri="{FF2B5EF4-FFF2-40B4-BE49-F238E27FC236}">
                <a16:creationId xmlns:a16="http://schemas.microsoft.com/office/drawing/2014/main" id="{68A534A7-E7A7-D6AA-7306-B02CD5CAA584}"/>
              </a:ext>
            </a:extLst>
          </p:cNvPr>
          <p:cNvSpPr txBox="1"/>
          <p:nvPr/>
        </p:nvSpPr>
        <p:spPr>
          <a:xfrm>
            <a:off x="966132" y="1539380"/>
            <a:ext cx="1140903" cy="369332"/>
          </a:xfrm>
          <a:prstGeom prst="rect">
            <a:avLst/>
          </a:prstGeom>
          <a:noFill/>
        </p:spPr>
        <p:txBody>
          <a:bodyPr wrap="square" rtlCol="0">
            <a:spAutoFit/>
          </a:bodyPr>
          <a:lstStyle/>
          <a:p>
            <a:r>
              <a:rPr lang="en-GB" dirty="0"/>
              <a:t>Freeze</a:t>
            </a:r>
          </a:p>
        </p:txBody>
      </p:sp>
      <p:sp>
        <p:nvSpPr>
          <p:cNvPr id="12" name="TextBox 11">
            <a:extLst>
              <a:ext uri="{FF2B5EF4-FFF2-40B4-BE49-F238E27FC236}">
                <a16:creationId xmlns:a16="http://schemas.microsoft.com/office/drawing/2014/main" id="{113251CB-F9FC-E91E-F7EB-0CBC85BC4BFE}"/>
              </a:ext>
            </a:extLst>
          </p:cNvPr>
          <p:cNvSpPr txBox="1"/>
          <p:nvPr/>
        </p:nvSpPr>
        <p:spPr>
          <a:xfrm>
            <a:off x="966132" y="2494754"/>
            <a:ext cx="1265340" cy="369332"/>
          </a:xfrm>
          <a:prstGeom prst="rect">
            <a:avLst/>
          </a:prstGeom>
          <a:noFill/>
        </p:spPr>
        <p:txBody>
          <a:bodyPr wrap="square" rtlCol="0">
            <a:spAutoFit/>
          </a:bodyPr>
          <a:lstStyle/>
          <a:p>
            <a:r>
              <a:rPr lang="en-GB" dirty="0" err="1"/>
              <a:t>Overalert</a:t>
            </a:r>
            <a:endParaRPr lang="en-GB" dirty="0"/>
          </a:p>
        </p:txBody>
      </p:sp>
      <p:sp>
        <p:nvSpPr>
          <p:cNvPr id="13" name="TextBox 12">
            <a:extLst>
              <a:ext uri="{FF2B5EF4-FFF2-40B4-BE49-F238E27FC236}">
                <a16:creationId xmlns:a16="http://schemas.microsoft.com/office/drawing/2014/main" id="{526B023B-F9DE-F0DE-58B5-344DE110958D}"/>
              </a:ext>
            </a:extLst>
          </p:cNvPr>
          <p:cNvSpPr txBox="1"/>
          <p:nvPr/>
        </p:nvSpPr>
        <p:spPr>
          <a:xfrm>
            <a:off x="966132" y="3450128"/>
            <a:ext cx="1584122" cy="369332"/>
          </a:xfrm>
          <a:prstGeom prst="rect">
            <a:avLst/>
          </a:prstGeom>
          <a:noFill/>
        </p:spPr>
        <p:txBody>
          <a:bodyPr wrap="square" rtlCol="0">
            <a:spAutoFit/>
          </a:bodyPr>
          <a:lstStyle/>
          <a:p>
            <a:r>
              <a:rPr lang="en-GB" dirty="0"/>
              <a:t>Calm &amp; alert</a:t>
            </a:r>
          </a:p>
        </p:txBody>
      </p:sp>
      <p:sp>
        <p:nvSpPr>
          <p:cNvPr id="14" name="TextBox 13">
            <a:extLst>
              <a:ext uri="{FF2B5EF4-FFF2-40B4-BE49-F238E27FC236}">
                <a16:creationId xmlns:a16="http://schemas.microsoft.com/office/drawing/2014/main" id="{A4CE82CD-5162-3CE3-08D3-72120F6A12F5}"/>
              </a:ext>
            </a:extLst>
          </p:cNvPr>
          <p:cNvSpPr txBox="1"/>
          <p:nvPr/>
        </p:nvSpPr>
        <p:spPr>
          <a:xfrm>
            <a:off x="966132" y="4405502"/>
            <a:ext cx="1584122" cy="369332"/>
          </a:xfrm>
          <a:prstGeom prst="rect">
            <a:avLst/>
          </a:prstGeom>
          <a:noFill/>
        </p:spPr>
        <p:txBody>
          <a:bodyPr wrap="square" rtlCol="0">
            <a:spAutoFit/>
          </a:bodyPr>
          <a:lstStyle/>
          <a:p>
            <a:r>
              <a:rPr lang="en-GB" dirty="0" err="1"/>
              <a:t>Underalert</a:t>
            </a:r>
            <a:endParaRPr lang="en-GB" dirty="0"/>
          </a:p>
        </p:txBody>
      </p:sp>
      <p:sp>
        <p:nvSpPr>
          <p:cNvPr id="15" name="TextBox 14">
            <a:extLst>
              <a:ext uri="{FF2B5EF4-FFF2-40B4-BE49-F238E27FC236}">
                <a16:creationId xmlns:a16="http://schemas.microsoft.com/office/drawing/2014/main" id="{A2E2C63C-15AE-2D34-E47C-51277C874F68}"/>
              </a:ext>
            </a:extLst>
          </p:cNvPr>
          <p:cNvSpPr txBox="1"/>
          <p:nvPr/>
        </p:nvSpPr>
        <p:spPr>
          <a:xfrm>
            <a:off x="966132" y="5360876"/>
            <a:ext cx="1584122" cy="369332"/>
          </a:xfrm>
          <a:prstGeom prst="rect">
            <a:avLst/>
          </a:prstGeom>
          <a:noFill/>
        </p:spPr>
        <p:txBody>
          <a:bodyPr wrap="square" rtlCol="0">
            <a:spAutoFit/>
          </a:bodyPr>
          <a:lstStyle/>
          <a:p>
            <a:r>
              <a:rPr lang="en-GB" dirty="0"/>
              <a:t>Sleep</a:t>
            </a:r>
          </a:p>
        </p:txBody>
      </p:sp>
      <p:sp>
        <p:nvSpPr>
          <p:cNvPr id="16" name="TextBox 15">
            <a:extLst>
              <a:ext uri="{FF2B5EF4-FFF2-40B4-BE49-F238E27FC236}">
                <a16:creationId xmlns:a16="http://schemas.microsoft.com/office/drawing/2014/main" id="{FFD14C62-B3D7-F9F1-BEC8-A9FF98A3BB17}"/>
              </a:ext>
            </a:extLst>
          </p:cNvPr>
          <p:cNvSpPr txBox="1"/>
          <p:nvPr/>
        </p:nvSpPr>
        <p:spPr>
          <a:xfrm>
            <a:off x="3171036" y="1430861"/>
            <a:ext cx="2752585" cy="523220"/>
          </a:xfrm>
          <a:prstGeom prst="rect">
            <a:avLst/>
          </a:prstGeom>
          <a:noFill/>
        </p:spPr>
        <p:txBody>
          <a:bodyPr wrap="square" rtlCol="0">
            <a:spAutoFit/>
          </a:bodyPr>
          <a:lstStyle/>
          <a:p>
            <a:r>
              <a:rPr lang="en-GB" sz="1400" dirty="0"/>
              <a:t>Above </a:t>
            </a:r>
            <a:r>
              <a:rPr lang="en-GB" sz="1400" dirty="0" err="1"/>
              <a:t>overalert</a:t>
            </a:r>
            <a:endParaRPr lang="en-GB" sz="1400" dirty="0"/>
          </a:p>
          <a:p>
            <a:r>
              <a:rPr lang="en-GB" sz="1400" dirty="0"/>
              <a:t>Shut down or dissociated</a:t>
            </a:r>
          </a:p>
        </p:txBody>
      </p:sp>
      <p:sp>
        <p:nvSpPr>
          <p:cNvPr id="17" name="TextBox 16">
            <a:extLst>
              <a:ext uri="{FF2B5EF4-FFF2-40B4-BE49-F238E27FC236}">
                <a16:creationId xmlns:a16="http://schemas.microsoft.com/office/drawing/2014/main" id="{D3DD2515-D6CF-13EF-879D-4EA6587A9B83}"/>
              </a:ext>
            </a:extLst>
          </p:cNvPr>
          <p:cNvSpPr txBox="1"/>
          <p:nvPr/>
        </p:nvSpPr>
        <p:spPr>
          <a:xfrm>
            <a:off x="3171039" y="2314547"/>
            <a:ext cx="2752585" cy="738664"/>
          </a:xfrm>
          <a:prstGeom prst="rect">
            <a:avLst/>
          </a:prstGeom>
          <a:noFill/>
        </p:spPr>
        <p:txBody>
          <a:bodyPr wrap="square" rtlCol="0">
            <a:spAutoFit/>
          </a:bodyPr>
          <a:lstStyle/>
          <a:p>
            <a:r>
              <a:rPr lang="en-GB" sz="1400" dirty="0"/>
              <a:t>Moving into flight or fight mode</a:t>
            </a:r>
          </a:p>
          <a:p>
            <a:r>
              <a:rPr lang="en-GB" sz="1400" dirty="0"/>
              <a:t>Lots of adrenaline</a:t>
            </a:r>
          </a:p>
          <a:p>
            <a:r>
              <a:rPr lang="en-GB" sz="1400" dirty="0"/>
              <a:t>Can be irritable of angry</a:t>
            </a:r>
          </a:p>
        </p:txBody>
      </p:sp>
      <p:sp>
        <p:nvSpPr>
          <p:cNvPr id="18" name="TextBox 17">
            <a:extLst>
              <a:ext uri="{FF2B5EF4-FFF2-40B4-BE49-F238E27FC236}">
                <a16:creationId xmlns:a16="http://schemas.microsoft.com/office/drawing/2014/main" id="{0B53EB3B-4693-9EE4-3EE1-0127B38D6C7D}"/>
              </a:ext>
            </a:extLst>
          </p:cNvPr>
          <p:cNvSpPr txBox="1"/>
          <p:nvPr/>
        </p:nvSpPr>
        <p:spPr>
          <a:xfrm>
            <a:off x="3171038" y="3293107"/>
            <a:ext cx="2752585" cy="738664"/>
          </a:xfrm>
          <a:prstGeom prst="rect">
            <a:avLst/>
          </a:prstGeom>
          <a:noFill/>
        </p:spPr>
        <p:txBody>
          <a:bodyPr wrap="square" rtlCol="0">
            <a:spAutoFit/>
          </a:bodyPr>
          <a:lstStyle/>
          <a:p>
            <a:r>
              <a:rPr lang="en-GB" sz="1400" dirty="0"/>
              <a:t>Able to think, plan and do</a:t>
            </a:r>
          </a:p>
          <a:p>
            <a:r>
              <a:rPr lang="en-GB" sz="1400" dirty="0"/>
              <a:t>Will learn and remember best in this state</a:t>
            </a:r>
          </a:p>
        </p:txBody>
      </p:sp>
      <p:sp>
        <p:nvSpPr>
          <p:cNvPr id="19" name="TextBox 18">
            <a:extLst>
              <a:ext uri="{FF2B5EF4-FFF2-40B4-BE49-F238E27FC236}">
                <a16:creationId xmlns:a16="http://schemas.microsoft.com/office/drawing/2014/main" id="{761A70EE-AC6A-4329-880D-FC07C0AF33F1}"/>
              </a:ext>
            </a:extLst>
          </p:cNvPr>
          <p:cNvSpPr txBox="1"/>
          <p:nvPr/>
        </p:nvSpPr>
        <p:spPr>
          <a:xfrm>
            <a:off x="3171038" y="4216377"/>
            <a:ext cx="2752585" cy="738664"/>
          </a:xfrm>
          <a:prstGeom prst="rect">
            <a:avLst/>
          </a:prstGeom>
          <a:noFill/>
        </p:spPr>
        <p:txBody>
          <a:bodyPr wrap="square" rtlCol="0">
            <a:spAutoFit/>
          </a:bodyPr>
          <a:lstStyle/>
          <a:p>
            <a:r>
              <a:rPr lang="en-GB" sz="1400" dirty="0"/>
              <a:t>Comfy/chilled or listless/bored</a:t>
            </a:r>
          </a:p>
          <a:p>
            <a:r>
              <a:rPr lang="en-GB" sz="1400" dirty="0"/>
              <a:t>Awake but not all the brain is fired up</a:t>
            </a:r>
          </a:p>
        </p:txBody>
      </p:sp>
      <p:sp>
        <p:nvSpPr>
          <p:cNvPr id="20" name="TextBox 19">
            <a:extLst>
              <a:ext uri="{FF2B5EF4-FFF2-40B4-BE49-F238E27FC236}">
                <a16:creationId xmlns:a16="http://schemas.microsoft.com/office/drawing/2014/main" id="{92632131-7195-F3EE-EA5A-5786C209E723}"/>
              </a:ext>
            </a:extLst>
          </p:cNvPr>
          <p:cNvSpPr txBox="1"/>
          <p:nvPr/>
        </p:nvSpPr>
        <p:spPr>
          <a:xfrm>
            <a:off x="3171037" y="5286542"/>
            <a:ext cx="2752585" cy="523220"/>
          </a:xfrm>
          <a:prstGeom prst="rect">
            <a:avLst/>
          </a:prstGeom>
          <a:noFill/>
        </p:spPr>
        <p:txBody>
          <a:bodyPr wrap="square" rtlCol="0">
            <a:spAutoFit/>
          </a:bodyPr>
          <a:lstStyle/>
          <a:p>
            <a:r>
              <a:rPr lang="en-GB" sz="1400" dirty="0"/>
              <a:t>Below </a:t>
            </a:r>
            <a:r>
              <a:rPr lang="en-GB" sz="1400" dirty="0" err="1"/>
              <a:t>underalert</a:t>
            </a:r>
            <a:endParaRPr lang="en-GB" sz="1400" dirty="0"/>
          </a:p>
          <a:p>
            <a:r>
              <a:rPr lang="en-GB" sz="1400" dirty="0"/>
              <a:t>Dozy, sleepy or sleeping</a:t>
            </a:r>
          </a:p>
        </p:txBody>
      </p:sp>
    </p:spTree>
    <p:extLst>
      <p:ext uri="{BB962C8B-B14F-4D97-AF65-F5344CB8AC3E}">
        <p14:creationId xmlns:p14="http://schemas.microsoft.com/office/powerpoint/2010/main" val="16700705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3EEA81-78E0-48B2-F4D4-46017B143ECF}"/>
              </a:ext>
            </a:extLst>
          </p:cNvPr>
          <p:cNvSpPr>
            <a:spLocks noGrp="1"/>
          </p:cNvSpPr>
          <p:nvPr>
            <p:ph type="title"/>
          </p:nvPr>
        </p:nvSpPr>
        <p:spPr/>
        <p:txBody>
          <a:bodyPr/>
          <a:lstStyle/>
          <a:p>
            <a:r>
              <a:rPr lang="en-GB" dirty="0"/>
              <a:t>Self-regulate</a:t>
            </a:r>
          </a:p>
        </p:txBody>
      </p:sp>
      <p:sp>
        <p:nvSpPr>
          <p:cNvPr id="3" name="Content Placeholder 2">
            <a:extLst>
              <a:ext uri="{FF2B5EF4-FFF2-40B4-BE49-F238E27FC236}">
                <a16:creationId xmlns:a16="http://schemas.microsoft.com/office/drawing/2014/main" id="{A76E00A8-B2F2-54BF-5400-47A011706E14}"/>
              </a:ext>
            </a:extLst>
          </p:cNvPr>
          <p:cNvSpPr>
            <a:spLocks noGrp="1"/>
          </p:cNvSpPr>
          <p:nvPr>
            <p:ph idx="1"/>
          </p:nvPr>
        </p:nvSpPr>
        <p:spPr>
          <a:xfrm>
            <a:off x="677334" y="1501629"/>
            <a:ext cx="8829385" cy="1927371"/>
          </a:xfrm>
        </p:spPr>
        <p:txBody>
          <a:bodyPr/>
          <a:lstStyle/>
          <a:p>
            <a:pPr marL="0" indent="0">
              <a:buNone/>
            </a:pPr>
            <a:r>
              <a:rPr lang="en-GB" sz="2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In order to self-regulate we first need to know “Where am I at?”.  We need to be able to recognise what level of alertness we are at before recognising we may need to do something different to move to a different level of alertness. Using visual aids can help support someone to develop this awareness. Everyone will have their own feelings and description of themselves at each level so these should be made to reflect each person individually.</a:t>
            </a:r>
          </a:p>
          <a:p>
            <a:pPr marL="0" indent="0">
              <a:buNone/>
            </a:pPr>
            <a:endParaRPr lang="en-GB" dirty="0"/>
          </a:p>
        </p:txBody>
      </p:sp>
      <p:pic>
        <p:nvPicPr>
          <p:cNvPr id="1028" name="Picture 4" descr="Working with the worry-monster; understanding childhood anxiety – BEST  Programs 4 Kids">
            <a:extLst>
              <a:ext uri="{FF2B5EF4-FFF2-40B4-BE49-F238E27FC236}">
                <a16:creationId xmlns:a16="http://schemas.microsoft.com/office/drawing/2014/main" id="{D6C818C7-F600-7F94-A9B1-A6132A95B9A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7334" y="3432321"/>
            <a:ext cx="2371725" cy="1924050"/>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Best 500+ Happy Kids Pictures [HD] | Download Free Images on Unsplash">
            <a:extLst>
              <a:ext uri="{FF2B5EF4-FFF2-40B4-BE49-F238E27FC236}">
                <a16:creationId xmlns:a16="http://schemas.microsoft.com/office/drawing/2014/main" id="{BD4FF607-121E-4557-375D-530955C0BEC8}"/>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1385" b="733"/>
          <a:stretch/>
        </p:blipFill>
        <p:spPr bwMode="auto">
          <a:xfrm>
            <a:off x="3049059" y="3424475"/>
            <a:ext cx="2371725" cy="1931896"/>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Tired Child Images | Free Photos, PNG Stickers, Wallpapers &amp; Backgrounds -  rawpixel">
            <a:extLst>
              <a:ext uri="{FF2B5EF4-FFF2-40B4-BE49-F238E27FC236}">
                <a16:creationId xmlns:a16="http://schemas.microsoft.com/office/drawing/2014/main" id="{1FF9EA3B-1014-4CE2-4634-43B0F699FC89}"/>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8314" t="-1" b="-81"/>
          <a:stretch/>
        </p:blipFill>
        <p:spPr bwMode="auto">
          <a:xfrm>
            <a:off x="5420784" y="3432320"/>
            <a:ext cx="2371724" cy="1931895"/>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41,457 Shouting Kids Images, Stock Photos, 3D objects, &amp; Vectors |  Shutterstock">
            <a:extLst>
              <a:ext uri="{FF2B5EF4-FFF2-40B4-BE49-F238E27FC236}">
                <a16:creationId xmlns:a16="http://schemas.microsoft.com/office/drawing/2014/main" id="{D0636AA2-07FE-862A-33D6-264A43C82414}"/>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18151" t="2681" r="15967" b="9875"/>
          <a:stretch/>
        </p:blipFill>
        <p:spPr bwMode="auto">
          <a:xfrm>
            <a:off x="7792508" y="3440166"/>
            <a:ext cx="2371725" cy="19240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110878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8">
            <a:extLst>
              <a:ext uri="{FF2B5EF4-FFF2-40B4-BE49-F238E27FC236}">
                <a16:creationId xmlns:a16="http://schemas.microsoft.com/office/drawing/2014/main" id="{DA7B398E-62C1-C4A0-CA69-FAF3E0987E7D}"/>
              </a:ext>
            </a:extLst>
          </p:cNvPr>
          <p:cNvPicPr>
            <a:picLocks noGrp="1" noChangeAspect="1"/>
          </p:cNvPicPr>
          <p:nvPr>
            <p:ph idx="1"/>
          </p:nvPr>
        </p:nvPicPr>
        <p:blipFill>
          <a:blip r:embed="rId2"/>
          <a:stretch>
            <a:fillRect/>
          </a:stretch>
        </p:blipFill>
        <p:spPr>
          <a:xfrm>
            <a:off x="2024743" y="956956"/>
            <a:ext cx="4786604" cy="5607584"/>
          </a:xfrm>
        </p:spPr>
      </p:pic>
      <p:sp>
        <p:nvSpPr>
          <p:cNvPr id="11" name="TextBox 10">
            <a:extLst>
              <a:ext uri="{FF2B5EF4-FFF2-40B4-BE49-F238E27FC236}">
                <a16:creationId xmlns:a16="http://schemas.microsoft.com/office/drawing/2014/main" id="{C6027E78-A9F6-BF43-D0E0-4B1FF3992FE2}"/>
              </a:ext>
            </a:extLst>
          </p:cNvPr>
          <p:cNvSpPr txBox="1"/>
          <p:nvPr/>
        </p:nvSpPr>
        <p:spPr>
          <a:xfrm>
            <a:off x="709127" y="418800"/>
            <a:ext cx="6102220" cy="375552"/>
          </a:xfrm>
          <a:prstGeom prst="rect">
            <a:avLst/>
          </a:prstGeom>
          <a:noFill/>
        </p:spPr>
        <p:txBody>
          <a:bodyPr wrap="square">
            <a:spAutoFit/>
          </a:bodyPr>
          <a:lstStyle/>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Here is an example:</a:t>
            </a:r>
          </a:p>
        </p:txBody>
      </p:sp>
    </p:spTree>
    <p:extLst>
      <p:ext uri="{BB962C8B-B14F-4D97-AF65-F5344CB8AC3E}">
        <p14:creationId xmlns:p14="http://schemas.microsoft.com/office/powerpoint/2010/main" val="25672846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450494-087A-C7C8-73B0-880202A02477}"/>
              </a:ext>
            </a:extLst>
          </p:cNvPr>
          <p:cNvSpPr>
            <a:spLocks noGrp="1"/>
          </p:cNvSpPr>
          <p:nvPr>
            <p:ph type="title"/>
          </p:nvPr>
        </p:nvSpPr>
        <p:spPr/>
        <p:txBody>
          <a:bodyPr/>
          <a:lstStyle/>
          <a:p>
            <a:r>
              <a:rPr lang="en-GB" dirty="0"/>
              <a:t>Sensory activities</a:t>
            </a:r>
          </a:p>
        </p:txBody>
      </p:sp>
      <p:sp>
        <p:nvSpPr>
          <p:cNvPr id="3" name="Content Placeholder 2">
            <a:extLst>
              <a:ext uri="{FF2B5EF4-FFF2-40B4-BE49-F238E27FC236}">
                <a16:creationId xmlns:a16="http://schemas.microsoft.com/office/drawing/2014/main" id="{85E832C7-5FB6-66FC-82D5-4BB0C06DD009}"/>
              </a:ext>
            </a:extLst>
          </p:cNvPr>
          <p:cNvSpPr>
            <a:spLocks noGrp="1"/>
          </p:cNvSpPr>
          <p:nvPr>
            <p:ph idx="1"/>
          </p:nvPr>
        </p:nvSpPr>
        <p:spPr>
          <a:xfrm>
            <a:off x="677334" y="1484851"/>
            <a:ext cx="8508611" cy="3959604"/>
          </a:xfrm>
        </p:spPr>
        <p:txBody>
          <a:bodyPr>
            <a:normAutofit/>
          </a:bodyPr>
          <a:lstStyle/>
          <a:p>
            <a:pPr marL="0" indent="0">
              <a:buNone/>
            </a:pPr>
            <a:endParaRPr lang="en-GB" sz="22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en-GB" sz="2200" dirty="0">
                <a:effectLst/>
                <a:latin typeface="Calibri" panose="020F0502020204030204" pitchFamily="34" charset="0"/>
                <a:ea typeface="Calibri" panose="020F0502020204030204" pitchFamily="34" charset="0"/>
                <a:cs typeface="Times New Roman" panose="02020603050405020304" pitchFamily="18" charset="0"/>
              </a:rPr>
              <a:t>Having an awareness of which sensory activities are calming or alerting can be useful in supporting people to identify what they may need to do to help them to move from one level of alertness to another. </a:t>
            </a:r>
          </a:p>
          <a:p>
            <a:pPr marL="0" indent="0">
              <a:buNone/>
            </a:pPr>
            <a:endParaRPr lang="en-GB" sz="22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en-GB" sz="2200" dirty="0">
                <a:effectLst/>
                <a:latin typeface="Calibri" panose="020F0502020204030204" pitchFamily="34" charset="0"/>
                <a:ea typeface="Calibri" panose="020F0502020204030204" pitchFamily="34" charset="0"/>
                <a:cs typeface="Times New Roman" panose="02020603050405020304" pitchFamily="18" charset="0"/>
              </a:rPr>
              <a:t>Please note that these suggestions are based on general principles, there is not a ‘one-size fits all’ and what is calming or alerting for one person isn’t necessarily the same for another person.</a:t>
            </a:r>
          </a:p>
          <a:p>
            <a:pPr marL="0" indent="0">
              <a:buNone/>
            </a:pPr>
            <a:endParaRPr lang="en-GB" dirty="0"/>
          </a:p>
        </p:txBody>
      </p:sp>
    </p:spTree>
    <p:extLst>
      <p:ext uri="{BB962C8B-B14F-4D97-AF65-F5344CB8AC3E}">
        <p14:creationId xmlns:p14="http://schemas.microsoft.com/office/powerpoint/2010/main" val="4848903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73DB81-31BF-0707-4AB1-DC3A077B0B8C}"/>
              </a:ext>
            </a:extLst>
          </p:cNvPr>
          <p:cNvSpPr>
            <a:spLocks noGrp="1"/>
          </p:cNvSpPr>
          <p:nvPr>
            <p:ph type="title"/>
          </p:nvPr>
        </p:nvSpPr>
        <p:spPr/>
        <p:txBody>
          <a:bodyPr>
            <a:normAutofit fontScale="90000"/>
          </a:bodyPr>
          <a:lstStyle/>
          <a:p>
            <a:r>
              <a:rPr lang="en-GB" dirty="0"/>
              <a:t>Sensory activities</a:t>
            </a:r>
            <a:br>
              <a:rPr lang="en-GB" dirty="0"/>
            </a:br>
            <a:br>
              <a:rPr lang="en-GB" dirty="0"/>
            </a:br>
            <a:r>
              <a:rPr lang="en-GB" dirty="0"/>
              <a:t>Calming</a:t>
            </a:r>
          </a:p>
        </p:txBody>
      </p:sp>
      <p:sp>
        <p:nvSpPr>
          <p:cNvPr id="3" name="Content Placeholder 2">
            <a:extLst>
              <a:ext uri="{FF2B5EF4-FFF2-40B4-BE49-F238E27FC236}">
                <a16:creationId xmlns:a16="http://schemas.microsoft.com/office/drawing/2014/main" id="{59D4C583-0CAF-A6D8-AB60-4190C65B988C}"/>
              </a:ext>
            </a:extLst>
          </p:cNvPr>
          <p:cNvSpPr>
            <a:spLocks noGrp="1"/>
          </p:cNvSpPr>
          <p:nvPr>
            <p:ph idx="1"/>
          </p:nvPr>
        </p:nvSpPr>
        <p:spPr>
          <a:xfrm>
            <a:off x="677334" y="2160589"/>
            <a:ext cx="8596668" cy="4181488"/>
          </a:xfrm>
        </p:spPr>
        <p:txBody>
          <a:bodyPr>
            <a:normAutofit fontScale="92500" lnSpcReduction="10000"/>
          </a:bodyPr>
          <a:lstStyle/>
          <a:p>
            <a:pPr>
              <a:lnSpc>
                <a:spcPct val="107000"/>
              </a:lnSpc>
              <a:spcAft>
                <a:spcPts val="800"/>
              </a:spcAft>
            </a:pPr>
            <a:r>
              <a:rPr lang="en-GB"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Think of the principles of having a massage – slow, rhythmical firm pressure with low lighting and quiet music.</a:t>
            </a:r>
          </a:p>
          <a:p>
            <a:pPr>
              <a:lnSpc>
                <a:spcPct val="107000"/>
              </a:lnSpc>
              <a:spcAft>
                <a:spcPts val="800"/>
              </a:spcAft>
            </a:pPr>
            <a:r>
              <a:rPr lang="en-GB"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Soft lighting </a:t>
            </a:r>
          </a:p>
          <a:p>
            <a:pPr>
              <a:lnSpc>
                <a:spcPct val="107000"/>
              </a:lnSpc>
              <a:spcAft>
                <a:spcPts val="800"/>
              </a:spcAft>
            </a:pPr>
            <a:r>
              <a:rPr lang="en-GB"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Preferred music or white noise</a:t>
            </a:r>
          </a:p>
          <a:p>
            <a:pPr>
              <a:lnSpc>
                <a:spcPct val="107000"/>
              </a:lnSpc>
              <a:spcAft>
                <a:spcPts val="800"/>
              </a:spcAft>
            </a:pPr>
            <a:r>
              <a:rPr lang="en-GB"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Slow breathing</a:t>
            </a:r>
          </a:p>
          <a:p>
            <a:pPr>
              <a:lnSpc>
                <a:spcPct val="107000"/>
              </a:lnSpc>
              <a:spcAft>
                <a:spcPts val="800"/>
              </a:spcAft>
            </a:pPr>
            <a:r>
              <a:rPr lang="en-GB"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 quiet corner/area, perhaps a pop-up tent which is free from lots of sensory stimuli</a:t>
            </a:r>
          </a:p>
          <a:p>
            <a:pPr>
              <a:lnSpc>
                <a:spcPct val="107000"/>
              </a:lnSpc>
              <a:spcAft>
                <a:spcPts val="800"/>
              </a:spcAft>
            </a:pPr>
            <a:r>
              <a:rPr lang="en-GB"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Comfy soft seating, such as bean bags, big cushions, blankets </a:t>
            </a:r>
          </a:p>
          <a:p>
            <a:pPr>
              <a:lnSpc>
                <a:spcPct val="107000"/>
              </a:lnSpc>
              <a:spcAft>
                <a:spcPts val="800"/>
              </a:spcAft>
            </a:pPr>
            <a:r>
              <a:rPr lang="en-GB"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Rocking - slowing and rhythmically in a chair, on a swing, hammock, on tummy over a ball</a:t>
            </a:r>
          </a:p>
          <a:p>
            <a:pPr>
              <a:lnSpc>
                <a:spcPct val="107000"/>
              </a:lnSpc>
              <a:spcAft>
                <a:spcPts val="800"/>
              </a:spcAft>
            </a:pPr>
            <a:r>
              <a:rPr lang="en-GB"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Deep pressure - Hugging with a parent/ sibling/ partner or a favourite soft toy</a:t>
            </a:r>
          </a:p>
          <a:p>
            <a:endParaRPr lang="en-GB" dirty="0"/>
          </a:p>
        </p:txBody>
      </p:sp>
      <p:pic>
        <p:nvPicPr>
          <p:cNvPr id="3074" name="Picture 2" descr="Incorporating mindfulness and meditation into children's lives - Humanium">
            <a:extLst>
              <a:ext uri="{FF2B5EF4-FFF2-40B4-BE49-F238E27FC236}">
                <a16:creationId xmlns:a16="http://schemas.microsoft.com/office/drawing/2014/main" id="{BFC4378F-7B7D-2E8B-011E-8A21CB196FC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89313" y="1088425"/>
            <a:ext cx="2273452" cy="1512879"/>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Swinging and Sensory Integration: How It Works">
            <a:extLst>
              <a:ext uri="{FF2B5EF4-FFF2-40B4-BE49-F238E27FC236}">
                <a16:creationId xmlns:a16="http://schemas.microsoft.com/office/drawing/2014/main" id="{CDBEFE9C-A4D7-5820-6BA9-E06FCC39E98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89313" y="3042019"/>
            <a:ext cx="2273452" cy="1512879"/>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Boy hugging stuffed animals on his bed Stock Photo - Alamy">
            <a:extLst>
              <a:ext uri="{FF2B5EF4-FFF2-40B4-BE49-F238E27FC236}">
                <a16:creationId xmlns:a16="http://schemas.microsoft.com/office/drawing/2014/main" id="{91C92CA0-9A84-97D1-A64D-F27E8126E578}"/>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4732" t="3380" r="8900" b="8866"/>
          <a:stretch/>
        </p:blipFill>
        <p:spPr bwMode="auto">
          <a:xfrm>
            <a:off x="9089313" y="4990957"/>
            <a:ext cx="2273452" cy="15128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846692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C08CC5-5929-A25D-0820-61A8BD64ABA8}"/>
              </a:ext>
            </a:extLst>
          </p:cNvPr>
          <p:cNvSpPr>
            <a:spLocks noGrp="1"/>
          </p:cNvSpPr>
          <p:nvPr>
            <p:ph type="title"/>
          </p:nvPr>
        </p:nvSpPr>
        <p:spPr>
          <a:xfrm>
            <a:off x="677333" y="418841"/>
            <a:ext cx="8596668" cy="1320800"/>
          </a:xfrm>
        </p:spPr>
        <p:txBody>
          <a:bodyPr>
            <a:normAutofit fontScale="90000"/>
          </a:bodyPr>
          <a:lstStyle/>
          <a:p>
            <a:r>
              <a:rPr lang="en-GB" dirty="0"/>
              <a:t>Sensory activities</a:t>
            </a:r>
            <a:br>
              <a:rPr lang="en-GB" dirty="0"/>
            </a:br>
            <a:br>
              <a:rPr lang="en-GB" dirty="0"/>
            </a:br>
            <a:r>
              <a:rPr lang="en-GB" sz="3100" dirty="0"/>
              <a:t>Calming</a:t>
            </a:r>
            <a:br>
              <a:rPr lang="en-GB" dirty="0"/>
            </a:br>
            <a:endParaRPr lang="en-GB" dirty="0"/>
          </a:p>
        </p:txBody>
      </p:sp>
      <p:sp>
        <p:nvSpPr>
          <p:cNvPr id="3" name="Content Placeholder 2">
            <a:extLst>
              <a:ext uri="{FF2B5EF4-FFF2-40B4-BE49-F238E27FC236}">
                <a16:creationId xmlns:a16="http://schemas.microsoft.com/office/drawing/2014/main" id="{847EBEF9-D3A1-60A7-7FE2-1B29B0569ADA}"/>
              </a:ext>
            </a:extLst>
          </p:cNvPr>
          <p:cNvSpPr>
            <a:spLocks noGrp="1"/>
          </p:cNvSpPr>
          <p:nvPr>
            <p:ph idx="1"/>
          </p:nvPr>
        </p:nvSpPr>
        <p:spPr>
          <a:xfrm>
            <a:off x="677333" y="1992808"/>
            <a:ext cx="7183151" cy="4676440"/>
          </a:xfrm>
        </p:spPr>
        <p:txBody>
          <a:bodyPr>
            <a:normAutofit fontScale="70000" lnSpcReduction="20000"/>
          </a:bodyPr>
          <a:lstStyle/>
          <a:p>
            <a:pPr>
              <a:lnSpc>
                <a:spcPct val="107000"/>
              </a:lnSpc>
              <a:spcAft>
                <a:spcPts val="800"/>
              </a:spcAft>
            </a:pPr>
            <a:r>
              <a:rPr lang="en-GB" sz="2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Tightly wrapping your arms around your torso and/or crossing your legs and/or squeezing your hands together</a:t>
            </a:r>
          </a:p>
          <a:p>
            <a:pPr>
              <a:lnSpc>
                <a:spcPct val="107000"/>
              </a:lnSpc>
              <a:spcAft>
                <a:spcPts val="800"/>
              </a:spcAft>
            </a:pPr>
            <a:r>
              <a:rPr lang="en-GB" sz="2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Cuddling with a pet</a:t>
            </a:r>
          </a:p>
          <a:p>
            <a:pPr>
              <a:lnSpc>
                <a:spcPct val="107000"/>
              </a:lnSpc>
              <a:spcAft>
                <a:spcPts val="800"/>
              </a:spcAft>
            </a:pPr>
            <a:r>
              <a:rPr lang="en-GB" sz="2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Doing push ups on the floor or against a wall</a:t>
            </a:r>
          </a:p>
          <a:p>
            <a:pPr>
              <a:lnSpc>
                <a:spcPct val="107000"/>
              </a:lnSpc>
              <a:spcAft>
                <a:spcPts val="800"/>
              </a:spcAft>
            </a:pPr>
            <a:r>
              <a:rPr lang="en-GB" sz="2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Pushing into a chair with hands on the sides; holding self above chair with both arms; doing chair push-ups</a:t>
            </a:r>
          </a:p>
          <a:p>
            <a:pPr>
              <a:lnSpc>
                <a:spcPct val="107000"/>
              </a:lnSpc>
              <a:spcAft>
                <a:spcPts val="800"/>
              </a:spcAft>
            </a:pPr>
            <a:r>
              <a:rPr lang="en-GB" sz="2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Rolling up tightly in a blanket/sleeping bag</a:t>
            </a:r>
          </a:p>
          <a:p>
            <a:pPr>
              <a:lnSpc>
                <a:spcPct val="107000"/>
              </a:lnSpc>
              <a:spcAft>
                <a:spcPts val="800"/>
              </a:spcAft>
            </a:pPr>
            <a:r>
              <a:rPr lang="en-GB" sz="2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Carrying books or other heavy objects across a room or up and down the stairs (either using hands or wearing a back-pack) </a:t>
            </a:r>
          </a:p>
          <a:p>
            <a:pPr>
              <a:lnSpc>
                <a:spcPct val="107000"/>
              </a:lnSpc>
              <a:spcAft>
                <a:spcPts val="800"/>
              </a:spcAft>
            </a:pPr>
            <a:r>
              <a:rPr lang="en-GB" sz="2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Pushing and pulling heavy items </a:t>
            </a:r>
          </a:p>
          <a:p>
            <a:pPr>
              <a:lnSpc>
                <a:spcPct val="107000"/>
              </a:lnSpc>
              <a:spcAft>
                <a:spcPts val="800"/>
              </a:spcAft>
            </a:pPr>
            <a:r>
              <a:rPr lang="en-GB" sz="2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Taking a warm bath or shower</a:t>
            </a:r>
          </a:p>
          <a:p>
            <a:pPr>
              <a:lnSpc>
                <a:spcPct val="107000"/>
              </a:lnSpc>
              <a:spcAft>
                <a:spcPts val="800"/>
              </a:spcAft>
            </a:pPr>
            <a:r>
              <a:rPr lang="en-GB" sz="2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Using calming scents such as lavender and/or rose in oils, soaps, lotions, or candles </a:t>
            </a:r>
          </a:p>
          <a:p>
            <a:pPr marL="0" indent="0">
              <a:lnSpc>
                <a:spcPct val="107000"/>
              </a:lnSpc>
              <a:spcAft>
                <a:spcPts val="800"/>
              </a:spcAft>
              <a:buNone/>
            </a:pP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098" name="Picture 2" descr="Strength Training for Kids - Why, When, and How">
            <a:extLst>
              <a:ext uri="{FF2B5EF4-FFF2-40B4-BE49-F238E27FC236}">
                <a16:creationId xmlns:a16="http://schemas.microsoft.com/office/drawing/2014/main" id="{9794C585-DDC1-F70B-4460-6F04219D3662}"/>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8508" t="11726" r="16279" b="1556"/>
          <a:stretch/>
        </p:blipFill>
        <p:spPr bwMode="auto">
          <a:xfrm>
            <a:off x="8550878" y="1739641"/>
            <a:ext cx="1650135" cy="1511559"/>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Pin on Sensory">
            <a:extLst>
              <a:ext uri="{FF2B5EF4-FFF2-40B4-BE49-F238E27FC236}">
                <a16:creationId xmlns:a16="http://schemas.microsoft.com/office/drawing/2014/main" id="{D3581B73-F1EA-8892-3723-8F2449959CE6}"/>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7808" r="12512" b="8645"/>
          <a:stretch/>
        </p:blipFill>
        <p:spPr bwMode="auto">
          <a:xfrm>
            <a:off x="8550878" y="3429000"/>
            <a:ext cx="1650135" cy="1511559"/>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202EAABB-2592-022A-3AAE-681D96AFBE65}"/>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5797" r="2061" b="2"/>
          <a:stretch/>
        </p:blipFill>
        <p:spPr>
          <a:xfrm>
            <a:off x="8550878" y="5118359"/>
            <a:ext cx="1650135" cy="1511559"/>
          </a:xfrm>
          <a:prstGeom prst="rect">
            <a:avLst/>
          </a:prstGeom>
        </p:spPr>
      </p:pic>
    </p:spTree>
    <p:extLst>
      <p:ext uri="{BB962C8B-B14F-4D97-AF65-F5344CB8AC3E}">
        <p14:creationId xmlns:p14="http://schemas.microsoft.com/office/powerpoint/2010/main" val="25007359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CAD4AF-0DAE-360B-10C7-47C9137F3D74}"/>
              </a:ext>
            </a:extLst>
          </p:cNvPr>
          <p:cNvSpPr>
            <a:spLocks noGrp="1"/>
          </p:cNvSpPr>
          <p:nvPr>
            <p:ph type="title"/>
          </p:nvPr>
        </p:nvSpPr>
        <p:spPr/>
        <p:txBody>
          <a:bodyPr>
            <a:normAutofit fontScale="90000"/>
          </a:bodyPr>
          <a:lstStyle/>
          <a:p>
            <a:r>
              <a:rPr lang="en-GB" dirty="0"/>
              <a:t>Sensory activities</a:t>
            </a:r>
            <a:br>
              <a:rPr lang="en-GB" dirty="0"/>
            </a:br>
            <a:br>
              <a:rPr lang="en-GB" dirty="0"/>
            </a:br>
            <a:r>
              <a:rPr lang="en-GB" dirty="0"/>
              <a:t>Alerting</a:t>
            </a:r>
            <a:br>
              <a:rPr lang="en-GB" dirty="0"/>
            </a:br>
            <a:endParaRPr lang="en-GB" dirty="0"/>
          </a:p>
        </p:txBody>
      </p:sp>
      <p:sp>
        <p:nvSpPr>
          <p:cNvPr id="3" name="Content Placeholder 2">
            <a:extLst>
              <a:ext uri="{FF2B5EF4-FFF2-40B4-BE49-F238E27FC236}">
                <a16:creationId xmlns:a16="http://schemas.microsoft.com/office/drawing/2014/main" id="{71F38991-DB09-5D89-9925-729CDD97059B}"/>
              </a:ext>
            </a:extLst>
          </p:cNvPr>
          <p:cNvSpPr>
            <a:spLocks noGrp="1"/>
          </p:cNvSpPr>
          <p:nvPr>
            <p:ph idx="1"/>
          </p:nvPr>
        </p:nvSpPr>
        <p:spPr>
          <a:xfrm>
            <a:off x="677334" y="2160589"/>
            <a:ext cx="8596668" cy="4517048"/>
          </a:xfrm>
        </p:spPr>
        <p:txBody>
          <a:bodyPr>
            <a:normAutofit/>
          </a:bodyPr>
          <a:lstStyle/>
          <a:p>
            <a:pPr>
              <a:lnSpc>
                <a:spcPct val="107000"/>
              </a:lnSpc>
              <a:spcAft>
                <a:spcPts val="800"/>
              </a:spcAft>
            </a:pPr>
            <a:r>
              <a:rPr lang="en-GB" sz="17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Spinning </a:t>
            </a:r>
          </a:p>
          <a:p>
            <a:pPr>
              <a:lnSpc>
                <a:spcPct val="107000"/>
              </a:lnSpc>
              <a:spcAft>
                <a:spcPts val="800"/>
              </a:spcAft>
            </a:pPr>
            <a:r>
              <a:rPr lang="en-GB" sz="17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Bouncing </a:t>
            </a:r>
          </a:p>
          <a:p>
            <a:pPr>
              <a:lnSpc>
                <a:spcPct val="107000"/>
              </a:lnSpc>
              <a:spcAft>
                <a:spcPts val="800"/>
              </a:spcAft>
            </a:pPr>
            <a:r>
              <a:rPr lang="en-GB" sz="17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Skipping  </a:t>
            </a:r>
          </a:p>
          <a:p>
            <a:pPr>
              <a:lnSpc>
                <a:spcPct val="107000"/>
              </a:lnSpc>
              <a:spcAft>
                <a:spcPts val="800"/>
              </a:spcAft>
            </a:pPr>
            <a:r>
              <a:rPr lang="en-GB" sz="17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Jumping </a:t>
            </a:r>
          </a:p>
          <a:p>
            <a:pPr>
              <a:lnSpc>
                <a:spcPct val="107000"/>
              </a:lnSpc>
              <a:spcAft>
                <a:spcPts val="800"/>
              </a:spcAft>
            </a:pPr>
            <a:r>
              <a:rPr lang="en-GB" sz="17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Swinging </a:t>
            </a:r>
          </a:p>
          <a:p>
            <a:pPr>
              <a:lnSpc>
                <a:spcPct val="107000"/>
              </a:lnSpc>
              <a:spcAft>
                <a:spcPts val="800"/>
              </a:spcAft>
            </a:pPr>
            <a:r>
              <a:rPr lang="en-GB" sz="17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Bright lighting </a:t>
            </a:r>
          </a:p>
          <a:p>
            <a:pPr>
              <a:lnSpc>
                <a:spcPct val="107000"/>
              </a:lnSpc>
              <a:spcAft>
                <a:spcPts val="800"/>
              </a:spcAft>
            </a:pPr>
            <a:r>
              <a:rPr lang="en-GB" sz="17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Loud music </a:t>
            </a:r>
          </a:p>
          <a:p>
            <a:pPr>
              <a:lnSpc>
                <a:spcPct val="107000"/>
              </a:lnSpc>
              <a:spcAft>
                <a:spcPts val="800"/>
              </a:spcAft>
            </a:pPr>
            <a:r>
              <a:rPr lang="en-GB" sz="17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Strong smells </a:t>
            </a:r>
          </a:p>
          <a:p>
            <a:pPr>
              <a:lnSpc>
                <a:spcPct val="107000"/>
              </a:lnSpc>
              <a:spcAft>
                <a:spcPts val="800"/>
              </a:spcAft>
            </a:pPr>
            <a:r>
              <a:rPr lang="en-GB" sz="17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Crunchy food</a:t>
            </a:r>
          </a:p>
          <a:p>
            <a:pPr marL="0" indent="0">
              <a:buNone/>
            </a:pPr>
            <a:endParaRPr lang="en-GB" dirty="0"/>
          </a:p>
        </p:txBody>
      </p:sp>
      <p:pic>
        <p:nvPicPr>
          <p:cNvPr id="4" name="Picture 3" descr="Playing on the swings really IS good for children - this is why | UK | News  | Express.co.uk">
            <a:extLst>
              <a:ext uri="{FF2B5EF4-FFF2-40B4-BE49-F238E27FC236}">
                <a16:creationId xmlns:a16="http://schemas.microsoft.com/office/drawing/2014/main" id="{C8699E01-A9E0-6608-73DF-C9F974DED297}"/>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54827" y="3273950"/>
            <a:ext cx="2068286" cy="1635731"/>
          </a:xfrm>
          <a:prstGeom prst="rect">
            <a:avLst/>
          </a:prstGeom>
          <a:noFill/>
          <a:ln>
            <a:noFill/>
          </a:ln>
        </p:spPr>
      </p:pic>
      <p:pic>
        <p:nvPicPr>
          <p:cNvPr id="5" name="Picture 4" descr="Unidentified kids having fun on spinning roundabout – Stock Editorial Photo  © mSzandurski #59841531">
            <a:extLst>
              <a:ext uri="{FF2B5EF4-FFF2-40B4-BE49-F238E27FC236}">
                <a16:creationId xmlns:a16="http://schemas.microsoft.com/office/drawing/2014/main" id="{01EB176B-13DF-6C3A-3337-B07D8EBFA20D}"/>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96000" y="1430450"/>
            <a:ext cx="2068286" cy="1635731"/>
          </a:xfrm>
          <a:prstGeom prst="rect">
            <a:avLst/>
          </a:prstGeom>
          <a:noFill/>
          <a:ln>
            <a:noFill/>
          </a:ln>
        </p:spPr>
      </p:pic>
      <p:pic>
        <p:nvPicPr>
          <p:cNvPr id="6" name="Picture 5" descr="Bungee Jumping Trampolines Commercial Trampoline High Sport 6ft - Buy  Bungee Jumping,Trampolines Commercial,Trampoline High Sport Product on  Alibaba.com">
            <a:extLst>
              <a:ext uri="{FF2B5EF4-FFF2-40B4-BE49-F238E27FC236}">
                <a16:creationId xmlns:a16="http://schemas.microsoft.com/office/drawing/2014/main" id="{31C8EBDA-6100-1F42-A56F-B1AE6D0CF54F}"/>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b="22470"/>
          <a:stretch/>
        </p:blipFill>
        <p:spPr bwMode="auto">
          <a:xfrm>
            <a:off x="4407159" y="3273950"/>
            <a:ext cx="2068286" cy="1635731"/>
          </a:xfrm>
          <a:prstGeom prst="rect">
            <a:avLst/>
          </a:prstGeom>
          <a:noFill/>
          <a:ln>
            <a:noFill/>
          </a:ln>
          <a:extLst>
            <a:ext uri="{53640926-AAD7-44D8-BBD7-CCE9431645EC}">
              <a14:shadowObscured xmlns:a14="http://schemas.microsoft.com/office/drawing/2010/main"/>
            </a:ext>
          </a:extLst>
        </p:spPr>
      </p:pic>
      <p:pic>
        <p:nvPicPr>
          <p:cNvPr id="5124" name="Picture 4" descr="Child Skipping Images – Browse 9,942 Stock Photos, Vectors, and Video |  Adobe Stock">
            <a:extLst>
              <a:ext uri="{FF2B5EF4-FFF2-40B4-BE49-F238E27FC236}">
                <a16:creationId xmlns:a16="http://schemas.microsoft.com/office/drawing/2014/main" id="{E297BEC5-BDA9-27CC-5CCA-75BCE37E3F4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96000" y="5117450"/>
            <a:ext cx="2111910" cy="1635731"/>
          </a:xfrm>
          <a:prstGeom prst="rect">
            <a:avLst/>
          </a:prstGeom>
          <a:ln w="12700">
            <a:solidFill>
              <a:schemeClr val="tx1"/>
            </a:solid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5295551"/>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123</TotalTime>
  <Words>981</Words>
  <Application>Microsoft Office PowerPoint</Application>
  <PresentationFormat>Widescreen</PresentationFormat>
  <Paragraphs>90</Paragraphs>
  <Slides>14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Calibri</vt:lpstr>
      <vt:lpstr>Trebuchet MS</vt:lpstr>
      <vt:lpstr>Wingdings 3</vt:lpstr>
      <vt:lpstr>Facet</vt:lpstr>
      <vt:lpstr>Sensory Regulation</vt:lpstr>
      <vt:lpstr>Sensory Regulation</vt:lpstr>
      <vt:lpstr>Sensory Ladder</vt:lpstr>
      <vt:lpstr>Self-regulate</vt:lpstr>
      <vt:lpstr>PowerPoint Presentation</vt:lpstr>
      <vt:lpstr>Sensory activities</vt:lpstr>
      <vt:lpstr>Sensory activities  Calming</vt:lpstr>
      <vt:lpstr>Sensory activities  Calming </vt:lpstr>
      <vt:lpstr>Sensory activities  Alerting </vt:lpstr>
      <vt:lpstr>Sensory activities  </vt:lpstr>
      <vt:lpstr>Sensory activities  Morning – alerting activities to get going</vt:lpstr>
      <vt:lpstr>Sensory activities  Afternoon – a time to recharge</vt:lpstr>
      <vt:lpstr>Sensory activities  Evening – a time to wind down and use calming activities </vt:lpstr>
      <vt:lpstr>Other sources of information</vt:lpstr>
    </vt:vector>
  </TitlesOfParts>
  <Company>Aneurin Bevan University Health Board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Sensory Regulation</dc:title>
  <dc:creator>Kate Daniels (Aneurin Bevan UHB - Occupational Therapy)</dc:creator>
  <cp:lastModifiedBy>Kate Daniels (Aneurin Bevan UHB - Occupational Therapy)</cp:lastModifiedBy>
  <cp:revision>2</cp:revision>
  <dcterms:created xsi:type="dcterms:W3CDTF">2023-09-14T09:14:57Z</dcterms:created>
  <dcterms:modified xsi:type="dcterms:W3CDTF">2023-11-07T13:12:57Z</dcterms:modified>
</cp:coreProperties>
</file>