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99" r:id="rId3"/>
    <p:sldId id="374" r:id="rId4"/>
    <p:sldId id="349" r:id="rId5"/>
    <p:sldId id="364" r:id="rId6"/>
    <p:sldId id="365" r:id="rId7"/>
    <p:sldId id="368" r:id="rId8"/>
    <p:sldId id="369" r:id="rId9"/>
    <p:sldId id="370" r:id="rId10"/>
    <p:sldId id="372" r:id="rId11"/>
    <p:sldId id="371" r:id="rId12"/>
    <p:sldId id="373" r:id="rId13"/>
    <p:sldId id="375" r:id="rId14"/>
    <p:sldId id="31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4070" autoAdjust="0"/>
  </p:normalViewPr>
  <p:slideViewPr>
    <p:cSldViewPr snapToGrid="0">
      <p:cViewPr varScale="1">
        <p:scale>
          <a:sx n="72" d="100"/>
          <a:sy n="72" d="100"/>
        </p:scale>
        <p:origin x="14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54B94-3D67-4F9C-B5F8-0996A24865CE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B11F8-F7FF-482E-A34E-CAEB2D9823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597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Brief explanation of 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675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Explain proprioception is different to the other senses, cannot be over sensitive.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Explain what poor proprioceptive processing looks like.</a:t>
            </a:r>
          </a:p>
          <a:p>
            <a:pPr marL="171450" indent="-171450">
              <a:buFontTx/>
              <a:buChar char="-"/>
            </a:pPr>
            <a:r>
              <a:rPr lang="en-GB" dirty="0"/>
              <a:t>Introduce practical ideas to provide input.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Poor proprioceptive input looks like – poor body awareness, clumsy, poor grading of movements, over reliance on vision, heavy handed, using the environment for a point of reference.</a:t>
            </a:r>
          </a:p>
          <a:p>
            <a:pPr marL="0" indent="0">
              <a:buFontTx/>
              <a:buNone/>
            </a:pPr>
            <a:r>
              <a:rPr lang="en-GB" dirty="0"/>
              <a:t>Can be happy with this (daydreamer) or seeking it in other ways.</a:t>
            </a:r>
          </a:p>
          <a:p>
            <a:pPr marL="0" indent="0">
              <a:buFontTx/>
              <a:buNone/>
            </a:pPr>
            <a:r>
              <a:rPr lang="en-GB" dirty="0"/>
              <a:t>Can seek it to dampen down other sensitivities (all our sense have the ability to help us modulate ourselves, but particularly proprioception).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7875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Basic principles of little cup (calming) and big cup (alerting) activities.</a:t>
            </a:r>
          </a:p>
          <a:p>
            <a:pPr marL="171450" indent="-171450">
              <a:buFontTx/>
              <a:buChar char="-"/>
            </a:pPr>
            <a:r>
              <a:rPr lang="en-GB" dirty="0"/>
              <a:t>Remember that needs may change over time.</a:t>
            </a:r>
          </a:p>
          <a:p>
            <a:pPr marL="0" indent="0">
              <a:buFontTx/>
              <a:buNone/>
            </a:pPr>
            <a:endParaRPr lang="en-GB" dirty="0"/>
          </a:p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98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TO……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761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Help the training group make a plan for what is next for them as a group.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Highlight what they already have;</a:t>
            </a:r>
          </a:p>
          <a:p>
            <a:pPr marL="171450" indent="-171450">
              <a:buFontTx/>
              <a:buChar char="-"/>
            </a:pPr>
            <a:r>
              <a:rPr lang="en-GB" dirty="0"/>
              <a:t>Foundation skills and knowledge of sensory processing.</a:t>
            </a:r>
          </a:p>
          <a:p>
            <a:pPr marL="171450" indent="-171450">
              <a:buFontTx/>
              <a:buChar char="-"/>
            </a:pPr>
            <a:r>
              <a:rPr lang="en-GB" dirty="0"/>
              <a:t>This will help them problem solve more broadly across their group of children, at a more targeted level.</a:t>
            </a:r>
          </a:p>
          <a:p>
            <a:pPr marL="171450" indent="-171450">
              <a:buFontTx/>
              <a:buChar char="-"/>
            </a:pPr>
            <a:r>
              <a:rPr lang="en-GB" dirty="0"/>
              <a:t>Access to the OT team as concerns arise, or to explore more specific involvement as required (any children open currently?).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973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726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To introduce neurological thresholds – over, under and typical. Why we aim for typical, but that there can be some fluctuation in us all.</a:t>
            </a:r>
          </a:p>
          <a:p>
            <a:pPr marL="171450" indent="-171450">
              <a:buFontTx/>
              <a:buChar char="-"/>
            </a:pPr>
            <a:r>
              <a:rPr lang="en-GB" dirty="0"/>
              <a:t>Any sense can be any threshold in a child with sensory processing difficulty.</a:t>
            </a:r>
          </a:p>
          <a:p>
            <a:pPr marL="171450" indent="-171450">
              <a:buFontTx/>
              <a:buChar char="-"/>
            </a:pPr>
            <a:r>
              <a:rPr lang="en-GB" dirty="0"/>
              <a:t>Problems can occur when we see a cluster of difficulties within a sensory system.</a:t>
            </a:r>
          </a:p>
          <a:p>
            <a:pPr marL="171450" indent="-171450">
              <a:buFontTx/>
              <a:buChar char="-"/>
            </a:pPr>
            <a:r>
              <a:rPr lang="en-GB" dirty="0"/>
              <a:t>Explain that the brain is either happy or not happy with the threshold.</a:t>
            </a:r>
          </a:p>
          <a:p>
            <a:pPr marL="171450" indent="-171450">
              <a:buFontTx/>
              <a:buChar char="-"/>
            </a:pPr>
            <a:r>
              <a:rPr lang="en-GB" dirty="0"/>
              <a:t>Introduce the concept of regulation.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 when we talk about sensory processing difficulties what do we mean. I am going to use this way of explaining it, hopefully it will make sense.</a:t>
            </a:r>
          </a:p>
          <a:p>
            <a:r>
              <a:rPr lang="en-GB" dirty="0"/>
              <a:t>Thinking about our neurological threshold for sensory input. Remember we have those 8 senses, all receiving information, being processed and contributing to an outcome (what we see).</a:t>
            </a:r>
          </a:p>
          <a:p>
            <a:endParaRPr lang="en-GB" dirty="0"/>
          </a:p>
          <a:p>
            <a:r>
              <a:rPr lang="en-GB" dirty="0"/>
              <a:t>If we say there is a low neurological threshold – it does not take much information from that sense to elicit a response. So you have a very little cup and it fills up very quickly. It doesn’t take much to reach that threshold when it is registered. </a:t>
            </a:r>
          </a:p>
          <a:p>
            <a:endParaRPr lang="en-GB" dirty="0"/>
          </a:p>
          <a:p>
            <a:r>
              <a:rPr lang="en-GB" dirty="0"/>
              <a:t>If we say there is a high neurological threshold – you need a lot more information from the sense to register it. So you have a very big cup, which needs more to fill it up.</a:t>
            </a:r>
          </a:p>
          <a:p>
            <a:endParaRPr lang="en-GB" dirty="0"/>
          </a:p>
          <a:p>
            <a:r>
              <a:rPr lang="en-GB" dirty="0"/>
              <a:t>Any sense can be in any threshold. So a child may have a little cup for tactile (touch) and a big cup auditory. </a:t>
            </a:r>
          </a:p>
          <a:p>
            <a:endParaRPr lang="en-GB" dirty="0"/>
          </a:p>
          <a:p>
            <a:r>
              <a:rPr lang="en-GB" dirty="0"/>
              <a:t>Typical then falls within the middle. There may be fluctuations, but when you need to attend or learn you can. As an example from my day, I may start a bit under responsive, then as I wake up and get what I need (shower, food) I move more into the ready to go zone.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Give examples of this;</a:t>
            </a:r>
          </a:p>
          <a:p>
            <a:pPr marL="171450" indent="-171450">
              <a:buFontTx/>
              <a:buChar char="-"/>
            </a:pPr>
            <a:r>
              <a:rPr lang="en-GB" dirty="0"/>
              <a:t>Tactile over responsive – sensitive </a:t>
            </a:r>
          </a:p>
          <a:p>
            <a:pPr marL="171450" indent="-171450">
              <a:buFontTx/>
              <a:buChar char="-"/>
            </a:pPr>
            <a:r>
              <a:rPr lang="en-GB" dirty="0"/>
              <a:t>Vestibular under responsive – looking for movement opportunities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034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Introduction to the next section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Have been through the thought process to analyse the behaviour and feel a sensory approach will be the best to address it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Yourself – your skills and knowledge.</a:t>
            </a:r>
          </a:p>
          <a:p>
            <a:r>
              <a:rPr lang="en-GB" dirty="0"/>
              <a:t>Consideration of the behaviour, in the context of your knowledge of the child</a:t>
            </a:r>
          </a:p>
          <a:p>
            <a:r>
              <a:rPr lang="en-GB" dirty="0"/>
              <a:t>Awareness of regulation.</a:t>
            </a:r>
          </a:p>
          <a:p>
            <a:endParaRPr lang="en-GB" dirty="0"/>
          </a:p>
          <a:p>
            <a:r>
              <a:rPr lang="en-GB" dirty="0"/>
              <a:t>You then decide that you want to target the behaviour from a sensory perspective.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183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  <a:p>
            <a:pPr marL="171450" indent="-171450">
              <a:buFontTx/>
              <a:buChar char="-"/>
            </a:pPr>
            <a:r>
              <a:rPr lang="en-GB" dirty="0"/>
              <a:t>Introduce this practical session.</a:t>
            </a:r>
          </a:p>
          <a:p>
            <a:pPr marL="171450" indent="-171450">
              <a:buFontTx/>
              <a:buChar char="-"/>
            </a:pPr>
            <a:r>
              <a:rPr lang="en-GB" dirty="0"/>
              <a:t>Provide the practical ideas</a:t>
            </a:r>
          </a:p>
          <a:p>
            <a:pPr marL="171450" indent="-171450">
              <a:buFontTx/>
              <a:buChar char="-"/>
            </a:pPr>
            <a:r>
              <a:rPr lang="en-GB" dirty="0"/>
              <a:t>Relate back to big cup, little cup and thresholds throughout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983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8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603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402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56358-BA83-443D-9D63-EC78A2B39A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748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1B62DB-8E1E-4C3E-802A-54F1E4C2E8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8C400B1-B549-4C55-AB80-506A4E78C7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4799383-A509-48A9-9FDF-A97D79C27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0B15989-8DCF-4AE5-B56B-F25160D77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1644B0B-7320-4205-B4A6-5C465DC45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9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535171-AC32-460E-8573-841C8B908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183981C-AC49-4439-95C8-593E2656A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B89F7DE-5D7C-4C44-9563-16B185EDA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274244E-EB2D-43D7-BD32-F45916257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43316F8-994F-491C-B7CE-26C180A0C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25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ACCAD10-5DBB-4418-BAF6-9A5A04BFB1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11256B2-8DAF-4D32-98C5-8C95B5883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0C979F-B38F-45C7-BD66-A4F7776E1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7ACB47-FC7D-4B07-8A88-FA02B8CA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5DFDA1F-1EBD-407E-8615-8D90B8CC6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64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54C06A-AFBF-4312-99CD-18240BE241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A87143D-EABD-4EC7-8A7D-628D40C8D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9C48811-7E2A-485A-8359-D53F03398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F82656-725F-414D-847E-587FEBF3D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314C74C-62E9-436A-BD01-4D0BC8902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592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3648F0-822A-48FD-BB22-50D2544A7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EFF36C-EB5A-403B-B37F-0661584DA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6DECE1-CBD5-4EF9-A796-B4B4FB1AC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0D2963-46A1-4F6B-8B04-83F2CB90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FB57F75-820C-4C7F-89B1-D4E18DAC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39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99CAEF-0963-46A1-A0D5-DD41B781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D91E46-8F49-481D-9A74-584634E60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2AB1659-45D1-472D-917B-EA97B111C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E14FFBA-7A49-4459-BFD8-F5FCED9C5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E7EA84C-396B-4EE0-9C3D-3ABBED6C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038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192E5F-7863-47C5-97F5-8CC2FB34C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4DBCE2-3C65-49FD-8B96-880B54748D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775DF82-CB7F-4BB0-A6B4-F004A5646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A2F5AE9-15E2-421B-B672-F31F9034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E25CF49-AE65-43E2-9A47-4AE51E99C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D438120-F255-4078-BF3E-67EF10EA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46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9E3005-5A89-4EE8-A89B-6633FBAA8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31AFB42-3818-442A-8AF8-62C312B79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CB84646-8381-4FAB-8355-DD1F1DFFE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E216DBC-1051-4274-AE01-FC60F3E169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74C29F0-9847-48A0-92AF-DFF339C2CE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A386D7D-F7E4-4F0D-B9C3-D65DE13C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B9AA631-AF7D-4AE7-BB6A-4E3ADB746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958C67E-95B1-4EFE-B8BC-3543E4623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96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FD1645-3481-49E8-8DED-78FEF70F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CC433AB-DBE0-441F-8540-215BBFCEE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DE9116A-3DD9-4461-9351-D43D6F83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18DBC97-246A-47F7-B7A3-FF048066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040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B395485-856E-4DC8-B918-2215CFF8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74987E1-4309-43C1-A76A-0B3F97C53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01FE7AD-5851-4812-AB27-68D44B32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242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7F1A7F-82A6-4AD6-9AB8-1AE766BF1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63C1F4-7E20-4F36-B99E-D7561F033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406D96E-F9E5-492E-9802-41B55B2F5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B95378A-EFF6-403C-B41F-D74848AE3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0B9CDAA-AD93-44E7-9327-EF4A38B4A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0BF9AC4-4684-4C35-94F0-21420FBBC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41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28B55B-C50F-4E4E-9DC7-DD9C9A60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333E486-C121-49D4-88B1-06FC81F53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12DF7-4E6E-46C1-98CE-8F39E58C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5616F06-E2C7-4278-AB3A-3F3C71CE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5601438-37E7-46B0-903E-3C4798658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369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C083D9-14F3-438A-993A-C40EE648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E61F058-5BC6-45D2-A550-D16EBBCE8B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2F03BE7-9448-466C-A7A1-02D8EE7C7E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AE574D8-A00B-471B-BC2E-D26ABA6E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8743E3A-7F4D-480A-B23F-E9084E640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42C9B94-064F-4E7E-9325-A137395E5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774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27E511-AB85-4033-99E3-DE35E9B0E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17D2439-2F1F-4985-BBF4-4594F6D1D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E5381B-89D0-42DE-93BD-F213C7701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C8ADBC-C1FC-4623-B3D7-BE1E3E40C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BCF219D-7551-4C79-A9A2-F67EE04C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753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4E21D51B-58AD-40C3-A628-9768B90519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82AC8C6-B3A1-4D38-8AF0-5C5AEE447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44E3737-BD34-415B-A7AB-7A9C04E85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93A2A34-02E8-4E58-8FDD-FCE0C1288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FE92B28-9966-4DE0-9E3A-3B6949A51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529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63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9FAE57-B5CB-4F2C-8677-05FDE122F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82BC104-D0C5-4B4D-A0F0-A371B1460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7DCB782-2FE2-4E50-B6C2-6B6DE193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E878D7D-DE5B-4E9E-9CD1-F268944A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860C220-A2EA-4C14-B3EA-EE134A47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64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C872B4-D218-4F7D-BBED-C1EF3D54C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0E30FA-F8FB-4A3A-88F9-FC25F02311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B067468-E987-42B2-889E-08145717B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D34FBE-84F8-4379-B04D-132F9CC33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0316075-3F64-4292-957E-24DDC2054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B571FFD-FFC2-4EAD-B0AB-A6389E3A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9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A1EBD3-4A8E-491A-9A84-50381B952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4E75EE1-E176-4052-A624-A55061129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66A795E-54F8-4F68-9703-DC9C53990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3138D83-3D1F-435F-AAEE-143BB9F5B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87B4414-9DAA-4C97-99AB-60CBF9740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EEF7573-398F-4EE3-B37F-89C267C34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160C822-2EB3-4D00-A99D-3DA521306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D4AC1F2-80F9-4035-8F36-A0D865DF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18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89523E-C528-4665-93B1-A115706F7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58B87B8-90F2-4EB5-B675-CC304CF4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CE5B52E-05F0-49AD-94E6-7EA47820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47D7DAE-9934-4736-AD97-AEF36678D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6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6C8E4A4-118E-44D0-B0F8-E09382262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7392EDE-2004-45CA-8ABB-A63209103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E9C6CA6-7B54-43CA-97F6-0F192B5C1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1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406707-C14B-454E-AD49-DE9EDFCC8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3F3C2F-328A-4118-915F-7B70A0024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2CB55FF-945C-49DA-8788-884866F6E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D945246-5CB4-4FCB-AF38-06B16904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B23D0A4-4588-4C1C-AD94-961C53651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217567-C8AF-4355-B7CA-E01E19C0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2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5F0A8A-C4AE-487F-8570-7F78A7FE8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20CA252-BE45-4CC3-84DD-A2351B578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D1A10CD-F764-4437-B251-50D8A6A5A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800A930-6051-420C-A025-3FA9BB44B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2C155B0-A56A-4C2A-8D83-8064E211F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7CE7877-2D17-4D50-B930-D17654C92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99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B1C027F-7A3A-4F73-9DE3-6D6E073F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4CB953F-3553-4DE4-AE77-79DDBDED1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8574EC4-52E9-47F1-A460-F51E8B350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E4C78-6594-47FA-B6C8-5D8093C06D88}" type="datetimeFigureOut">
              <a:rPr lang="en-GB" smtClean="0"/>
              <a:t>15/09/2021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A52995B-F70C-4D5E-B7B3-4C790B6F1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6A92CE5-1F4A-4A5A-A807-08809A543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8BEDC-E814-42E3-8E85-046F562D3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75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D675301-9893-43E1-9560-95AF16254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A3792A5-A90F-4426-9368-4F5B41936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012901-1558-4B5C-BB2F-E1F1852FF6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703D-96BC-4F92-9F80-9CB1F06B98C8}" type="datetimeFigureOut">
              <a:rPr lang="en-GB" smtClean="0"/>
              <a:t>15/09/2021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9578E9D-B6B5-4E1C-A963-45ACDCFC3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55060D1-AB38-452F-8525-D24088D10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2190-9B9D-447C-9DE2-671911DAA5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82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www.google.com/url?sa=i&amp;url=http://www.wales.nhs.uk/sitesplus/866/home&amp;psig=AOvVaw28vVxM9QEG-63JvP6cMNhx&amp;ust=1584100719450000&amp;source=images&amp;cd=vfe&amp;ved=0CAIQjRxqFwoTCMCQlZfxlOgCFQAAAAAdAAAAABAK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youtu.be/ueDQjhJDqIg" TargetMode="External"/><Relationship Id="rId5" Type="http://schemas.openxmlformats.org/officeDocument/2006/relationships/hyperlink" Target="https://youtu.be/Oquc160D1dw" TargetMode="External"/><Relationship Id="rId4" Type="http://schemas.openxmlformats.org/officeDocument/2006/relationships/hyperlink" Target="https://youtu.be/trEVtjr6LL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DEE5C6BA-FE2A-4C38-8D88-E70C06E54F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53E66F28-0926-4CFB-BDAB-646CAB184C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672" y="1468126"/>
            <a:ext cx="5688426" cy="145405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54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Sensory toolkit</a:t>
            </a:r>
          </a:p>
        </p:txBody>
      </p:sp>
      <p:sp>
        <p:nvSpPr>
          <p:cNvPr id="75" name="Freeform 60">
            <a:extLst>
              <a:ext uri="{FF2B5EF4-FFF2-40B4-BE49-F238E27FC236}">
                <a16:creationId xmlns="" xmlns:a16="http://schemas.microsoft.com/office/drawing/2014/main" id="{DE9FA85F-F0FB-4952-A05F-04CC67B18E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9309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773434" y="4556920"/>
            <a:ext cx="6144201" cy="22973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endParaRPr lang="en-US" sz="2800" dirty="0">
              <a:solidFill>
                <a:schemeClr val="tx2"/>
              </a:solidFill>
            </a:endParaRPr>
          </a:p>
          <a:p>
            <a:pPr algn="l"/>
            <a:endParaRPr lang="en-US" sz="2800" dirty="0">
              <a:solidFill>
                <a:schemeClr val="tx2"/>
              </a:solidFill>
            </a:endParaRP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Children’s Occupational Therapy Service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Aneurin Bevan University Health Board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77" name="Freeform 68">
            <a:extLst>
              <a:ext uri="{FF2B5EF4-FFF2-40B4-BE49-F238E27FC236}">
                <a16:creationId xmlns="" xmlns:a16="http://schemas.microsoft.com/office/drawing/2014/main" id="{FEBD362A-CC27-47D9-8FC3-A5E91BA076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235296" y="2922177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36463" r="43574"/>
          <a:stretch/>
        </p:blipFill>
        <p:spPr>
          <a:xfrm>
            <a:off x="7457440" y="3132057"/>
            <a:ext cx="4734560" cy="3735418"/>
          </a:xfrm>
          <a:custGeom>
            <a:avLst/>
            <a:gdLst/>
            <a:ahLst/>
            <a:cxnLst/>
            <a:rect l="l" t="t" r="r" b="b"/>
            <a:pathLst>
              <a:path w="4792674" h="3781268">
                <a:moveTo>
                  <a:pt x="2554615" y="0"/>
                </a:moveTo>
                <a:cubicBezTo>
                  <a:pt x="3436412" y="0"/>
                  <a:pt x="4213859" y="446774"/>
                  <a:pt x="4672942" y="1126306"/>
                </a:cubicBezTo>
                <a:lnTo>
                  <a:pt x="4792674" y="1323391"/>
                </a:lnTo>
                <a:lnTo>
                  <a:pt x="4792674" y="3781268"/>
                </a:lnTo>
                <a:lnTo>
                  <a:pt x="313779" y="3781268"/>
                </a:lnTo>
                <a:lnTo>
                  <a:pt x="308328" y="3772297"/>
                </a:lnTo>
                <a:cubicBezTo>
                  <a:pt x="111694" y="3410325"/>
                  <a:pt x="0" y="2995514"/>
                  <a:pt x="0" y="2554615"/>
                </a:cubicBezTo>
                <a:cubicBezTo>
                  <a:pt x="0" y="1143740"/>
                  <a:pt x="1143740" y="0"/>
                  <a:pt x="2554615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10" name="Picture 2" descr="Image result for aneurin bevan logo">
            <a:hlinkClick r:id="rId5"/>
            <a:extLst>
              <a:ext uri="{FF2B5EF4-FFF2-40B4-BE49-F238E27FC236}">
                <a16:creationId xmlns="" xmlns:a16="http://schemas.microsoft.com/office/drawing/2014/main" id="{59E30980-3164-489E-8014-72D19A350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97" y="-5750"/>
            <a:ext cx="2581996" cy="168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094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Proprioception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944" y="2491979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4">
            <a:extLst>
              <a:ext uri="{FF2B5EF4-FFF2-40B4-BE49-F238E27FC236}">
                <a16:creationId xmlns="" xmlns:a16="http://schemas.microsoft.com/office/drawing/2014/main" id="{495502E1-4553-479B-A152-F8EF9137D0B5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620962"/>
          <a:ext cx="8580329" cy="34747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580329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</a:tblGrid>
              <a:tr h="548123">
                <a:tc>
                  <a:txBody>
                    <a:bodyPr/>
                    <a:lstStyle/>
                    <a:p>
                      <a:r>
                        <a:rPr lang="en-GB" dirty="0"/>
                        <a:t>Provides proprioceptive input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1795974">
                <a:tc>
                  <a:txBody>
                    <a:bodyPr/>
                    <a:lstStyle/>
                    <a:p>
                      <a:r>
                        <a:rPr lang="en-GB" dirty="0"/>
                        <a:t>Hugs</a:t>
                      </a:r>
                    </a:p>
                    <a:p>
                      <a:r>
                        <a:rPr lang="en-GB" dirty="0"/>
                        <a:t>Body sock</a:t>
                      </a:r>
                    </a:p>
                    <a:p>
                      <a:r>
                        <a:rPr lang="en-GB" dirty="0"/>
                        <a:t>Push, pull activities</a:t>
                      </a:r>
                    </a:p>
                    <a:p>
                      <a:r>
                        <a:rPr lang="en-GB" dirty="0"/>
                        <a:t>Chewing, blowing, sucking activities</a:t>
                      </a:r>
                    </a:p>
                    <a:p>
                      <a:r>
                        <a:rPr lang="en-GB" dirty="0"/>
                        <a:t>Animal walks</a:t>
                      </a:r>
                    </a:p>
                    <a:p>
                      <a:r>
                        <a:rPr lang="en-GB" dirty="0"/>
                        <a:t>Chair sit ups</a:t>
                      </a:r>
                    </a:p>
                    <a:p>
                      <a:r>
                        <a:rPr lang="en-GB" dirty="0"/>
                        <a:t>Wall push ups</a:t>
                      </a:r>
                    </a:p>
                    <a:p>
                      <a:r>
                        <a:rPr lang="en-GB" dirty="0"/>
                        <a:t>Carrying a heavy back pack</a:t>
                      </a:r>
                    </a:p>
                    <a:p>
                      <a:r>
                        <a:rPr lang="en-GB" dirty="0"/>
                        <a:t>Hanging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557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Alerting vs calming/organising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8041418"/>
              </p:ext>
            </p:extLst>
          </p:nvPr>
        </p:nvGraphicFramePr>
        <p:xfrm>
          <a:off x="914248" y="2753936"/>
          <a:ext cx="10363200" cy="34747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dirty="0"/>
                        <a:t>Alerting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Calming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Fast movement</a:t>
                      </a:r>
                    </a:p>
                    <a:p>
                      <a:r>
                        <a:rPr lang="en-GB" sz="2400" dirty="0"/>
                        <a:t>Crunchy/tangy/spicy/cold food</a:t>
                      </a:r>
                    </a:p>
                    <a:p>
                      <a:r>
                        <a:rPr lang="en-GB" sz="2400" dirty="0"/>
                        <a:t>Fresh air/being outdoors</a:t>
                      </a:r>
                    </a:p>
                    <a:p>
                      <a:r>
                        <a:rPr lang="en-GB" sz="2400" dirty="0"/>
                        <a:t>Light touch</a:t>
                      </a:r>
                    </a:p>
                    <a:p>
                      <a:r>
                        <a:rPr lang="en-GB" sz="2400" dirty="0"/>
                        <a:t>Fast/bright/unpredictable visuals</a:t>
                      </a:r>
                    </a:p>
                    <a:p>
                      <a:r>
                        <a:rPr lang="en-GB" sz="2400" dirty="0"/>
                        <a:t>Spinning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Slow rhythmical movement</a:t>
                      </a:r>
                    </a:p>
                    <a:p>
                      <a:r>
                        <a:rPr lang="en-GB" sz="2400" dirty="0"/>
                        <a:t>Firm, steady pressure/deep touch</a:t>
                      </a:r>
                    </a:p>
                    <a:p>
                      <a:r>
                        <a:rPr lang="en-GB" sz="2400" dirty="0"/>
                        <a:t>Chewing, blowing or breathing out</a:t>
                      </a:r>
                    </a:p>
                    <a:p>
                      <a:r>
                        <a:rPr lang="en-GB" sz="2400" dirty="0"/>
                        <a:t>Slow rhythmic movement</a:t>
                      </a:r>
                    </a:p>
                    <a:p>
                      <a:r>
                        <a:rPr lang="en-GB" sz="2400" dirty="0"/>
                        <a:t>Neutral warmth</a:t>
                      </a:r>
                    </a:p>
                    <a:p>
                      <a:r>
                        <a:rPr lang="en-GB" sz="2400" dirty="0" smtClean="0"/>
                        <a:t>Using </a:t>
                      </a:r>
                      <a:r>
                        <a:rPr lang="en-GB" sz="2400" dirty="0"/>
                        <a:t>muscles for heavy work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003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Useful websites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38B070BC-A81F-48BA-90BD-00A5AA447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935" y="2753936"/>
            <a:ext cx="10363826" cy="323087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Kids Matter. 2019. The Tactile System. Available at: </a:t>
            </a:r>
            <a:r>
              <a:rPr lang="en-GB" dirty="0">
                <a:hlinkClick r:id="rId4"/>
              </a:rPr>
              <a:t>https://youtu.be/trEVtjr6LLw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Sue Allen. 2019. Sensory Minis – Proprioception. Available at: </a:t>
            </a:r>
            <a:r>
              <a:rPr lang="en-GB" dirty="0">
                <a:hlinkClick r:id="rId5" tooltip="Protected by Outlook: https://youtu.be/Oquc160D1dw. Click or tap to follow the link."/>
              </a:rPr>
              <a:t>https://youtu.be/Oquc160D1dw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Sue Allen. 2019. Sensory Minis – Vestibular. Available at: </a:t>
            </a:r>
            <a:r>
              <a:rPr lang="en-GB" dirty="0">
                <a:hlinkClick r:id="rId6" tooltip="Protected by Outlook: https://youtu.be/ueDQjhJDqIg. Click or tap to follow the link."/>
              </a:rPr>
              <a:t>https://youtu.be/ueDQjhJDqIg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Lemon lime adventure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Facebook – The Zones of Regulation in Action</a:t>
            </a:r>
          </a:p>
        </p:txBody>
      </p:sp>
    </p:spTree>
    <p:extLst>
      <p:ext uri="{BB962C8B-B14F-4D97-AF65-F5344CB8AC3E}">
        <p14:creationId xmlns:p14="http://schemas.microsoft.com/office/powerpoint/2010/main" val="1569666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="" xmlns:a16="http://schemas.microsoft.com/office/drawing/2014/main" id="{3B854194-185D-494D-905C-7C7CB2E30F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B4F5FA0D-0104-4987-8241-EFF7C85B88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2897127E-6CEF-446C-BE87-93B7C46E49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D8669D-4B75-40BB-825A-176A1A4CAA2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Reflect on what has been shared today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dirty="0">
                <a:solidFill>
                  <a:srgbClr val="000000"/>
                </a:solidFill>
              </a:rPr>
              <a:t>Further discussions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dirty="0">
                <a:solidFill>
                  <a:srgbClr val="000000"/>
                </a:solidFill>
              </a:rPr>
              <a:t>Try it out!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GB" sz="2400" dirty="0">
                <a:solidFill>
                  <a:srgbClr val="000000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182169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D8669D-4B75-40BB-825A-176A1A4CAA2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000" dirty="0">
                <a:solidFill>
                  <a:srgbClr val="000000"/>
                </a:solidFill>
              </a:rPr>
              <a:t>To explain ‘big cup – little cup’ analogy – related to our neurological thresholds for sensory information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000000"/>
                </a:solidFill>
              </a:rPr>
              <a:t>Consideration of our toolkit for those who experience sensory differences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000000"/>
                </a:solidFill>
              </a:rPr>
              <a:t>Practical ideas for each of our senses</a:t>
            </a:r>
          </a:p>
        </p:txBody>
      </p:sp>
    </p:spTree>
    <p:extLst>
      <p:ext uri="{BB962C8B-B14F-4D97-AF65-F5344CB8AC3E}">
        <p14:creationId xmlns:p14="http://schemas.microsoft.com/office/powerpoint/2010/main" val="2697720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Neurological thresholds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65C6959-408E-42CA-A981-52C1E0DA7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8163" y="6103088"/>
            <a:ext cx="499915" cy="4999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46B90AC-EBE5-47E6-B122-B8061C8AD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5875" y="2513056"/>
            <a:ext cx="1140051" cy="114005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B48D5494-47D7-4A69-8749-15460C67B282}"/>
              </a:ext>
            </a:extLst>
          </p:cNvPr>
          <p:cNvGrpSpPr/>
          <p:nvPr/>
        </p:nvGrpSpPr>
        <p:grpSpPr>
          <a:xfrm>
            <a:off x="0" y="2798165"/>
            <a:ext cx="11748412" cy="3796758"/>
            <a:chOff x="0" y="2798165"/>
            <a:chExt cx="11748412" cy="3796758"/>
          </a:xfrm>
        </p:grpSpPr>
        <p:cxnSp>
          <p:nvCxnSpPr>
            <p:cNvPr id="29" name="Connector: Elbow 28">
              <a:extLst>
                <a:ext uri="{FF2B5EF4-FFF2-40B4-BE49-F238E27FC236}">
                  <a16:creationId xmlns="" xmlns:a16="http://schemas.microsoft.com/office/drawing/2014/main" id="{BB27C144-DFBE-4895-85AB-229ADBB7041D}"/>
                </a:ext>
              </a:extLst>
            </p:cNvPr>
            <p:cNvCxnSpPr>
              <a:cxnSpLocks/>
            </p:cNvCxnSpPr>
            <p:nvPr/>
          </p:nvCxnSpPr>
          <p:spPr>
            <a:xfrm>
              <a:off x="2555310" y="2899745"/>
              <a:ext cx="4935255" cy="3695178"/>
            </a:xfrm>
            <a:prstGeom prst="bentConnector3">
              <a:avLst>
                <a:gd name="adj1" fmla="val 508"/>
              </a:avLst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4B836DAC-8908-4A41-9E68-BE618236FF1B}"/>
                </a:ext>
              </a:extLst>
            </p:cNvPr>
            <p:cNvCxnSpPr/>
            <p:nvPr/>
          </p:nvCxnSpPr>
          <p:spPr>
            <a:xfrm>
              <a:off x="2555309" y="4340238"/>
              <a:ext cx="493525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1B5A2430-A62D-415D-8F92-B85303C8618E}"/>
                </a:ext>
              </a:extLst>
            </p:cNvPr>
            <p:cNvCxnSpPr/>
            <p:nvPr/>
          </p:nvCxnSpPr>
          <p:spPr>
            <a:xfrm>
              <a:off x="2555310" y="5169043"/>
              <a:ext cx="4935255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D757AB85-02D8-46CC-85E0-964F62BA17FE}"/>
                </a:ext>
              </a:extLst>
            </p:cNvPr>
            <p:cNvSpPr/>
            <p:nvPr/>
          </p:nvSpPr>
          <p:spPr>
            <a:xfrm>
              <a:off x="2718148" y="5692329"/>
              <a:ext cx="4772416" cy="576985"/>
            </a:xfrm>
            <a:custGeom>
              <a:avLst/>
              <a:gdLst>
                <a:gd name="connsiteX0" fmla="*/ 0 w 5013554"/>
                <a:gd name="connsiteY0" fmla="*/ 489235 h 576985"/>
                <a:gd name="connsiteX1" fmla="*/ 538619 w 5013554"/>
                <a:gd name="connsiteY1" fmla="*/ 100928 h 576985"/>
                <a:gd name="connsiteX2" fmla="*/ 1277655 w 5013554"/>
                <a:gd name="connsiteY2" fmla="*/ 426605 h 576985"/>
                <a:gd name="connsiteX3" fmla="*/ 1816274 w 5013554"/>
                <a:gd name="connsiteY3" fmla="*/ 100928 h 576985"/>
                <a:gd name="connsiteX4" fmla="*/ 2229633 w 5013554"/>
                <a:gd name="connsiteY4" fmla="*/ 576917 h 576985"/>
                <a:gd name="connsiteX5" fmla="*/ 2530258 w 5013554"/>
                <a:gd name="connsiteY5" fmla="*/ 138506 h 576985"/>
                <a:gd name="connsiteX6" fmla="*/ 2943617 w 5013554"/>
                <a:gd name="connsiteY6" fmla="*/ 451657 h 576985"/>
                <a:gd name="connsiteX7" fmla="*/ 3569918 w 5013554"/>
                <a:gd name="connsiteY7" fmla="*/ 720 h 576985"/>
                <a:gd name="connsiteX8" fmla="*/ 4283902 w 5013554"/>
                <a:gd name="connsiteY8" fmla="*/ 338923 h 576985"/>
                <a:gd name="connsiteX9" fmla="*/ 4835047 w 5013554"/>
                <a:gd name="connsiteY9" fmla="*/ 13246 h 576985"/>
                <a:gd name="connsiteX10" fmla="*/ 4997885 w 5013554"/>
                <a:gd name="connsiteY10" fmla="*/ 276293 h 576985"/>
                <a:gd name="connsiteX11" fmla="*/ 4997885 w 5013554"/>
                <a:gd name="connsiteY11" fmla="*/ 363975 h 57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3554" h="576985">
                  <a:moveTo>
                    <a:pt x="0" y="489235"/>
                  </a:moveTo>
                  <a:cubicBezTo>
                    <a:pt x="162838" y="300300"/>
                    <a:pt x="325677" y="111366"/>
                    <a:pt x="538619" y="100928"/>
                  </a:cubicBezTo>
                  <a:cubicBezTo>
                    <a:pt x="751561" y="90490"/>
                    <a:pt x="1064713" y="426605"/>
                    <a:pt x="1277655" y="426605"/>
                  </a:cubicBezTo>
                  <a:cubicBezTo>
                    <a:pt x="1490597" y="426605"/>
                    <a:pt x="1657611" y="75876"/>
                    <a:pt x="1816274" y="100928"/>
                  </a:cubicBezTo>
                  <a:cubicBezTo>
                    <a:pt x="1974937" y="125980"/>
                    <a:pt x="2110636" y="570654"/>
                    <a:pt x="2229633" y="576917"/>
                  </a:cubicBezTo>
                  <a:cubicBezTo>
                    <a:pt x="2348630" y="583180"/>
                    <a:pt x="2411261" y="159383"/>
                    <a:pt x="2530258" y="138506"/>
                  </a:cubicBezTo>
                  <a:cubicBezTo>
                    <a:pt x="2649255" y="117629"/>
                    <a:pt x="2770340" y="474621"/>
                    <a:pt x="2943617" y="451657"/>
                  </a:cubicBezTo>
                  <a:cubicBezTo>
                    <a:pt x="3116894" y="428693"/>
                    <a:pt x="3346537" y="19509"/>
                    <a:pt x="3569918" y="720"/>
                  </a:cubicBezTo>
                  <a:cubicBezTo>
                    <a:pt x="3793299" y="-18069"/>
                    <a:pt x="4073047" y="336835"/>
                    <a:pt x="4283902" y="338923"/>
                  </a:cubicBezTo>
                  <a:cubicBezTo>
                    <a:pt x="4494757" y="341011"/>
                    <a:pt x="4716050" y="23684"/>
                    <a:pt x="4835047" y="13246"/>
                  </a:cubicBezTo>
                  <a:cubicBezTo>
                    <a:pt x="4954044" y="2808"/>
                    <a:pt x="4970745" y="217838"/>
                    <a:pt x="4997885" y="276293"/>
                  </a:cubicBezTo>
                  <a:cubicBezTo>
                    <a:pt x="5025025" y="334748"/>
                    <a:pt x="5011455" y="349361"/>
                    <a:pt x="4997885" y="363975"/>
                  </a:cubicBezTo>
                </a:path>
              </a:pathLst>
            </a:cu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01FA551C-9976-422C-A29C-3485559D67E0}"/>
                </a:ext>
              </a:extLst>
            </p:cNvPr>
            <p:cNvSpPr/>
            <p:nvPr/>
          </p:nvSpPr>
          <p:spPr>
            <a:xfrm>
              <a:off x="2655518" y="2798165"/>
              <a:ext cx="4835046" cy="666436"/>
            </a:xfrm>
            <a:custGeom>
              <a:avLst/>
              <a:gdLst>
                <a:gd name="connsiteX0" fmla="*/ 0 w 4722312"/>
                <a:gd name="connsiteY0" fmla="*/ 577569 h 666436"/>
                <a:gd name="connsiteX1" fmla="*/ 350729 w 4722312"/>
                <a:gd name="connsiteY1" fmla="*/ 38950 h 666436"/>
                <a:gd name="connsiteX2" fmla="*/ 538619 w 4722312"/>
                <a:gd name="connsiteY2" fmla="*/ 126632 h 666436"/>
                <a:gd name="connsiteX3" fmla="*/ 751562 w 4722312"/>
                <a:gd name="connsiteY3" fmla="*/ 665251 h 666436"/>
                <a:gd name="connsiteX4" fmla="*/ 977030 w 4722312"/>
                <a:gd name="connsiteY4" fmla="*/ 276944 h 666436"/>
                <a:gd name="connsiteX5" fmla="*/ 1177447 w 4722312"/>
                <a:gd name="connsiteY5" fmla="*/ 464835 h 666436"/>
                <a:gd name="connsiteX6" fmla="*/ 1415441 w 4722312"/>
                <a:gd name="connsiteY6" fmla="*/ 1372 h 666436"/>
                <a:gd name="connsiteX7" fmla="*/ 1891430 w 4722312"/>
                <a:gd name="connsiteY7" fmla="*/ 640199 h 666436"/>
                <a:gd name="connsiteX8" fmla="*/ 2204581 w 4722312"/>
                <a:gd name="connsiteY8" fmla="*/ 64002 h 666436"/>
                <a:gd name="connsiteX9" fmla="*/ 2567836 w 4722312"/>
                <a:gd name="connsiteY9" fmla="*/ 552517 h 666436"/>
                <a:gd name="connsiteX10" fmla="*/ 2906038 w 4722312"/>
                <a:gd name="connsiteY10" fmla="*/ 176736 h 666436"/>
                <a:gd name="connsiteX11" fmla="*/ 3582444 w 4722312"/>
                <a:gd name="connsiteY11" fmla="*/ 665251 h 666436"/>
                <a:gd name="connsiteX12" fmla="*/ 4158641 w 4722312"/>
                <a:gd name="connsiteY12" fmla="*/ 151684 h 666436"/>
                <a:gd name="connsiteX13" fmla="*/ 4421688 w 4722312"/>
                <a:gd name="connsiteY13" fmla="*/ 489887 h 666436"/>
                <a:gd name="connsiteX14" fmla="*/ 4722312 w 4722312"/>
                <a:gd name="connsiteY14" fmla="*/ 126632 h 6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22312" h="666436">
                  <a:moveTo>
                    <a:pt x="0" y="577569"/>
                  </a:moveTo>
                  <a:cubicBezTo>
                    <a:pt x="130479" y="345837"/>
                    <a:pt x="260959" y="114106"/>
                    <a:pt x="350729" y="38950"/>
                  </a:cubicBezTo>
                  <a:cubicBezTo>
                    <a:pt x="440499" y="-36206"/>
                    <a:pt x="471814" y="22249"/>
                    <a:pt x="538619" y="126632"/>
                  </a:cubicBezTo>
                  <a:cubicBezTo>
                    <a:pt x="605424" y="231015"/>
                    <a:pt x="678494" y="640199"/>
                    <a:pt x="751562" y="665251"/>
                  </a:cubicBezTo>
                  <a:cubicBezTo>
                    <a:pt x="824630" y="690303"/>
                    <a:pt x="906049" y="310347"/>
                    <a:pt x="977030" y="276944"/>
                  </a:cubicBezTo>
                  <a:cubicBezTo>
                    <a:pt x="1048011" y="243541"/>
                    <a:pt x="1104379" y="510764"/>
                    <a:pt x="1177447" y="464835"/>
                  </a:cubicBezTo>
                  <a:cubicBezTo>
                    <a:pt x="1250515" y="418906"/>
                    <a:pt x="1296444" y="-27855"/>
                    <a:pt x="1415441" y="1372"/>
                  </a:cubicBezTo>
                  <a:cubicBezTo>
                    <a:pt x="1534438" y="30599"/>
                    <a:pt x="1759907" y="629761"/>
                    <a:pt x="1891430" y="640199"/>
                  </a:cubicBezTo>
                  <a:cubicBezTo>
                    <a:pt x="2022953" y="650637"/>
                    <a:pt x="2091847" y="78616"/>
                    <a:pt x="2204581" y="64002"/>
                  </a:cubicBezTo>
                  <a:cubicBezTo>
                    <a:pt x="2317315" y="49388"/>
                    <a:pt x="2450927" y="533728"/>
                    <a:pt x="2567836" y="552517"/>
                  </a:cubicBezTo>
                  <a:cubicBezTo>
                    <a:pt x="2684745" y="571306"/>
                    <a:pt x="2736937" y="157947"/>
                    <a:pt x="2906038" y="176736"/>
                  </a:cubicBezTo>
                  <a:cubicBezTo>
                    <a:pt x="3075139" y="195525"/>
                    <a:pt x="3373677" y="669426"/>
                    <a:pt x="3582444" y="665251"/>
                  </a:cubicBezTo>
                  <a:cubicBezTo>
                    <a:pt x="3791211" y="661076"/>
                    <a:pt x="4018767" y="180911"/>
                    <a:pt x="4158641" y="151684"/>
                  </a:cubicBezTo>
                  <a:cubicBezTo>
                    <a:pt x="4298515" y="122457"/>
                    <a:pt x="4327743" y="494062"/>
                    <a:pt x="4421688" y="489887"/>
                  </a:cubicBezTo>
                  <a:cubicBezTo>
                    <a:pt x="4515633" y="485712"/>
                    <a:pt x="4618972" y="306172"/>
                    <a:pt x="4722312" y="126632"/>
                  </a:cubicBezTo>
                </a:path>
              </a:pathLst>
            </a:cu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AD080C6C-69C6-4B83-AAC3-681E66464ED3}"/>
                </a:ext>
              </a:extLst>
            </p:cNvPr>
            <p:cNvSpPr/>
            <p:nvPr/>
          </p:nvSpPr>
          <p:spPr>
            <a:xfrm>
              <a:off x="2680571" y="4374299"/>
              <a:ext cx="4809994" cy="793045"/>
            </a:xfrm>
            <a:custGeom>
              <a:avLst/>
              <a:gdLst>
                <a:gd name="connsiteX0" fmla="*/ 0 w 4835047"/>
                <a:gd name="connsiteY0" fmla="*/ 629818 h 793045"/>
                <a:gd name="connsiteX1" fmla="*/ 375781 w 4835047"/>
                <a:gd name="connsiteY1" fmla="*/ 116251 h 793045"/>
                <a:gd name="connsiteX2" fmla="*/ 826718 w 4835047"/>
                <a:gd name="connsiteY2" fmla="*/ 792657 h 793045"/>
                <a:gd name="connsiteX3" fmla="*/ 1139869 w 4835047"/>
                <a:gd name="connsiteY3" fmla="*/ 3517 h 793045"/>
                <a:gd name="connsiteX4" fmla="*/ 1402915 w 4835047"/>
                <a:gd name="connsiteY4" fmla="*/ 492032 h 793045"/>
                <a:gd name="connsiteX5" fmla="*/ 1515649 w 4835047"/>
                <a:gd name="connsiteY5" fmla="*/ 228986 h 793045"/>
                <a:gd name="connsiteX6" fmla="*/ 2217107 w 4835047"/>
                <a:gd name="connsiteY6" fmla="*/ 492032 h 793045"/>
                <a:gd name="connsiteX7" fmla="*/ 2843408 w 4835047"/>
                <a:gd name="connsiteY7" fmla="*/ 91199 h 793045"/>
                <a:gd name="connsiteX8" fmla="*/ 3494762 w 4835047"/>
                <a:gd name="connsiteY8" fmla="*/ 554662 h 793045"/>
                <a:gd name="connsiteX9" fmla="*/ 3895595 w 4835047"/>
                <a:gd name="connsiteY9" fmla="*/ 379298 h 793045"/>
                <a:gd name="connsiteX10" fmla="*/ 4321480 w 4835047"/>
                <a:gd name="connsiteY10" fmla="*/ 667396 h 793045"/>
                <a:gd name="connsiteX11" fmla="*/ 4659682 w 4835047"/>
                <a:gd name="connsiteY11" fmla="*/ 441928 h 793045"/>
                <a:gd name="connsiteX12" fmla="*/ 4835047 w 4835047"/>
                <a:gd name="connsiteY12" fmla="*/ 629818 h 79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35047" h="793045">
                  <a:moveTo>
                    <a:pt x="0" y="629818"/>
                  </a:moveTo>
                  <a:cubicBezTo>
                    <a:pt x="118997" y="359464"/>
                    <a:pt x="237995" y="89111"/>
                    <a:pt x="375781" y="116251"/>
                  </a:cubicBezTo>
                  <a:cubicBezTo>
                    <a:pt x="513567" y="143391"/>
                    <a:pt x="699370" y="811446"/>
                    <a:pt x="826718" y="792657"/>
                  </a:cubicBezTo>
                  <a:cubicBezTo>
                    <a:pt x="954066" y="773868"/>
                    <a:pt x="1043836" y="53621"/>
                    <a:pt x="1139869" y="3517"/>
                  </a:cubicBezTo>
                  <a:cubicBezTo>
                    <a:pt x="1235902" y="-46587"/>
                    <a:pt x="1340285" y="454454"/>
                    <a:pt x="1402915" y="492032"/>
                  </a:cubicBezTo>
                  <a:cubicBezTo>
                    <a:pt x="1465545" y="529610"/>
                    <a:pt x="1379950" y="228986"/>
                    <a:pt x="1515649" y="228986"/>
                  </a:cubicBezTo>
                  <a:cubicBezTo>
                    <a:pt x="1651348" y="228986"/>
                    <a:pt x="1995814" y="514996"/>
                    <a:pt x="2217107" y="492032"/>
                  </a:cubicBezTo>
                  <a:cubicBezTo>
                    <a:pt x="2438400" y="469068"/>
                    <a:pt x="2630466" y="80761"/>
                    <a:pt x="2843408" y="91199"/>
                  </a:cubicBezTo>
                  <a:cubicBezTo>
                    <a:pt x="3056350" y="101637"/>
                    <a:pt x="3319398" y="506646"/>
                    <a:pt x="3494762" y="554662"/>
                  </a:cubicBezTo>
                  <a:cubicBezTo>
                    <a:pt x="3670126" y="602678"/>
                    <a:pt x="3757809" y="360509"/>
                    <a:pt x="3895595" y="379298"/>
                  </a:cubicBezTo>
                  <a:cubicBezTo>
                    <a:pt x="4033381" y="398087"/>
                    <a:pt x="4194132" y="656958"/>
                    <a:pt x="4321480" y="667396"/>
                  </a:cubicBezTo>
                  <a:cubicBezTo>
                    <a:pt x="4448828" y="677834"/>
                    <a:pt x="4574088" y="448191"/>
                    <a:pt x="4659682" y="441928"/>
                  </a:cubicBezTo>
                  <a:cubicBezTo>
                    <a:pt x="4745276" y="435665"/>
                    <a:pt x="4790161" y="532741"/>
                    <a:pt x="4835047" y="629818"/>
                  </a:cubicBezTo>
                </a:path>
              </a:pathLst>
            </a:cu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907EB1EA-5C26-4165-87FF-22672B44F5AF}"/>
                </a:ext>
              </a:extLst>
            </p:cNvPr>
            <p:cNvSpPr txBox="1"/>
            <p:nvPr/>
          </p:nvSpPr>
          <p:spPr>
            <a:xfrm>
              <a:off x="8179495" y="2899745"/>
              <a:ext cx="3568917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Under responsive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Just right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Over responsive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286F8950-3BCB-4F8E-89D6-2E898C00E403}"/>
                </a:ext>
              </a:extLst>
            </p:cNvPr>
            <p:cNvSpPr txBox="1"/>
            <p:nvPr/>
          </p:nvSpPr>
          <p:spPr>
            <a:xfrm>
              <a:off x="0" y="2899745"/>
              <a:ext cx="2054269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 threshold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Typical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 threshold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422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Your sensory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D8669D-4B75-40BB-825A-176A1A4CAA2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Yourself!</a:t>
            </a:r>
          </a:p>
          <a:p>
            <a:r>
              <a:rPr lang="en-GB" sz="2000" dirty="0">
                <a:solidFill>
                  <a:srgbClr val="000000"/>
                </a:solidFill>
              </a:rPr>
              <a:t>Analysing behaviour tools</a:t>
            </a:r>
          </a:p>
          <a:p>
            <a:r>
              <a:rPr lang="en-GB" sz="2000" dirty="0">
                <a:solidFill>
                  <a:srgbClr val="000000"/>
                </a:solidFill>
              </a:rPr>
              <a:t>Regulation awareness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00"/>
                </a:solidFill>
              </a:rPr>
              <a:t>Practical ideas……</a:t>
            </a:r>
          </a:p>
          <a:p>
            <a:pPr marL="0" indent="0">
              <a:buNone/>
            </a:pP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06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Visual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620963"/>
          <a:ext cx="10363200" cy="26517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responsive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 responsive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Individual work station</a:t>
                      </a:r>
                    </a:p>
                    <a:p>
                      <a:r>
                        <a:rPr lang="en-GB" dirty="0"/>
                        <a:t>Quiet zone</a:t>
                      </a:r>
                    </a:p>
                    <a:p>
                      <a:r>
                        <a:rPr lang="en-GB" dirty="0"/>
                        <a:t>Dark den</a:t>
                      </a:r>
                    </a:p>
                    <a:p>
                      <a:r>
                        <a:rPr lang="en-GB" dirty="0"/>
                        <a:t>Natural light (avoiding or adapt fluorescent lights)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Regular opportunities for visual </a:t>
                      </a:r>
                    </a:p>
                    <a:p>
                      <a:r>
                        <a:rPr lang="en-GB" dirty="0"/>
                        <a:t>stimulation</a:t>
                      </a:r>
                    </a:p>
                    <a:p>
                      <a:r>
                        <a:rPr lang="en-GB" dirty="0"/>
                        <a:t>Light up toys</a:t>
                      </a:r>
                    </a:p>
                    <a:p>
                      <a:r>
                        <a:rPr lang="en-GB" dirty="0"/>
                        <a:t>Bubble tubes, fibreoptic</a:t>
                      </a:r>
                    </a:p>
                    <a:p>
                      <a:r>
                        <a:rPr lang="en-GB" dirty="0"/>
                        <a:t>Bottle filled with water/glitter</a:t>
                      </a:r>
                    </a:p>
                    <a:p>
                      <a:r>
                        <a:rPr lang="en-GB" dirty="0"/>
                        <a:t>Bright worksheets, contrasting colours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98AB361-F0D9-4D27-BD93-15A7648C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014" y="2683390"/>
            <a:ext cx="496542" cy="4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944" y="2491979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1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Smell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620963"/>
          <a:ext cx="10363200" cy="21031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responsive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 responsive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Tissue with a preferred smell on to block out an unpleasant smell</a:t>
                      </a:r>
                    </a:p>
                    <a:p>
                      <a:r>
                        <a:rPr lang="en-GB" dirty="0"/>
                        <a:t>Be aware of wearing perfume, aftershave, deodorants</a:t>
                      </a:r>
                    </a:p>
                    <a:p>
                      <a:r>
                        <a:rPr lang="en-GB" dirty="0"/>
                        <a:t>Are there air fresheners in the room?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Variety of smells to 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98AB361-F0D9-4D27-BD93-15A7648C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014" y="2683390"/>
            <a:ext cx="496542" cy="4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944" y="2491979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11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Tactile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472267"/>
          <a:ext cx="10363200" cy="4385733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653194">
                <a:tc>
                  <a:txBody>
                    <a:bodyPr/>
                    <a:lstStyle/>
                    <a:p>
                      <a:r>
                        <a:rPr lang="en-GB" dirty="0"/>
                        <a:t>Over responsive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 responsive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32539">
                <a:tc>
                  <a:txBody>
                    <a:bodyPr/>
                    <a:lstStyle/>
                    <a:p>
                      <a:r>
                        <a:rPr lang="en-GB" dirty="0"/>
                        <a:t>Brushing</a:t>
                      </a:r>
                    </a:p>
                    <a:p>
                      <a:r>
                        <a:rPr lang="en-GB" dirty="0"/>
                        <a:t>Weighted items</a:t>
                      </a:r>
                    </a:p>
                    <a:p>
                      <a:r>
                        <a:rPr lang="en-GB" dirty="0"/>
                        <a:t>Oral input – chewing, sucking, blowing, jaw squeeze</a:t>
                      </a:r>
                    </a:p>
                    <a:p>
                      <a:r>
                        <a:rPr lang="en-GB" dirty="0"/>
                        <a:t>Big bear hugs or pressure through the shoulders</a:t>
                      </a:r>
                    </a:p>
                    <a:p>
                      <a:r>
                        <a:rPr lang="en-GB" dirty="0"/>
                        <a:t>Avoid unexpected or unpredictable tactile experiences</a:t>
                      </a:r>
                    </a:p>
                    <a:p>
                      <a:r>
                        <a:rPr lang="en-GB" dirty="0"/>
                        <a:t>Individual floor space, sit at the end of a row</a:t>
                      </a:r>
                    </a:p>
                    <a:p>
                      <a:r>
                        <a:rPr lang="en-GB" dirty="0"/>
                        <a:t>Graded and structured introduction of the unfavoured tactile experience;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GB" dirty="0"/>
                        <a:t>Good preparation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GB" dirty="0"/>
                        <a:t>Counting technique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GB" dirty="0"/>
                        <a:t>Praise immediately afterward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GB" dirty="0"/>
                        <a:t>Reward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Range and variety of tactile input available</a:t>
                      </a:r>
                    </a:p>
                    <a:p>
                      <a:r>
                        <a:rPr lang="en-GB" dirty="0"/>
                        <a:t>Always provide input prior to an activity</a:t>
                      </a:r>
                    </a:p>
                    <a:p>
                      <a:r>
                        <a:rPr lang="en-GB" dirty="0"/>
                        <a:t>Fidget toys (with clear rules!)</a:t>
                      </a:r>
                    </a:p>
                    <a:p>
                      <a:r>
                        <a:rPr lang="en-GB" dirty="0"/>
                        <a:t>Messy play</a:t>
                      </a:r>
                    </a:p>
                    <a:p>
                      <a:r>
                        <a:rPr lang="en-GB" dirty="0"/>
                        <a:t>Vibration</a:t>
                      </a:r>
                    </a:p>
                    <a:p>
                      <a:r>
                        <a:rPr lang="en-GB" dirty="0"/>
                        <a:t>Textured pencil covers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98AB361-F0D9-4D27-BD93-15A7648C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014" y="2683390"/>
            <a:ext cx="496542" cy="4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192" y="2609980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38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Auditory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620963"/>
          <a:ext cx="10363200" cy="23774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responsive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 responsive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Quiet areas</a:t>
                      </a:r>
                    </a:p>
                    <a:p>
                      <a:r>
                        <a:rPr lang="en-GB" dirty="0"/>
                        <a:t>Opportunity to request quiet time</a:t>
                      </a:r>
                    </a:p>
                    <a:p>
                      <a:r>
                        <a:rPr lang="en-GB" dirty="0"/>
                        <a:t>Ear defenders</a:t>
                      </a:r>
                    </a:p>
                    <a:p>
                      <a:r>
                        <a:rPr lang="en-GB" dirty="0"/>
                        <a:t>Headphones</a:t>
                      </a:r>
                    </a:p>
                    <a:p>
                      <a:r>
                        <a:rPr lang="en-GB" dirty="0"/>
                        <a:t>White noise</a:t>
                      </a:r>
                    </a:p>
                    <a:p>
                      <a:r>
                        <a:rPr lang="en-GB" dirty="0"/>
                        <a:t>Tone of your voice – even and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Music</a:t>
                      </a:r>
                    </a:p>
                    <a:p>
                      <a:r>
                        <a:rPr lang="en-GB" dirty="0"/>
                        <a:t>Learning through songs</a:t>
                      </a:r>
                    </a:p>
                    <a:p>
                      <a:r>
                        <a:rPr lang="en-GB" dirty="0"/>
                        <a:t>Tone of your voice – vary it, tone/pitch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98AB361-F0D9-4D27-BD93-15A7648C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014" y="2683390"/>
            <a:ext cx="496542" cy="4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944" y="2491979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479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351DFE5-F63D-4BE0-BDA9-E3EB88F01A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AA16612-ACD2-4A16-8F2B-4514FD6BF2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EEBDF-710A-42C2-8008-CBD858AA1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GB" sz="3400" dirty="0">
                <a:solidFill>
                  <a:srgbClr val="FFFFFF"/>
                </a:solidFill>
              </a:rPr>
              <a:t>Vestibular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240F4BD7-159D-4D00-9AEB-1929C563BF7E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914400" y="2620963"/>
          <a:ext cx="10363200" cy="37490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181600">
                  <a:extLst>
                    <a:ext uri="{9D8B030D-6E8A-4147-A177-3AD203B41FA5}">
                      <a16:colId xmlns="" xmlns:a16="http://schemas.microsoft.com/office/drawing/2014/main" val="3115299536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10311089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responsive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 responsive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6643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Graded exposure to movement</a:t>
                      </a:r>
                    </a:p>
                    <a:p>
                      <a:r>
                        <a:rPr lang="en-GB" dirty="0"/>
                        <a:t>Be aware of head position and the challenge this may bring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Regular opportunities for movement</a:t>
                      </a:r>
                    </a:p>
                    <a:p>
                      <a:r>
                        <a:rPr lang="en-GB" dirty="0"/>
                        <a:t>Something that spins (with caution)</a:t>
                      </a:r>
                    </a:p>
                    <a:p>
                      <a:r>
                        <a:rPr lang="en-GB" dirty="0"/>
                        <a:t>Swing</a:t>
                      </a:r>
                    </a:p>
                    <a:p>
                      <a:r>
                        <a:rPr lang="en-GB" dirty="0"/>
                        <a:t>Bounce pad/trampoline</a:t>
                      </a:r>
                    </a:p>
                    <a:p>
                      <a:r>
                        <a:rPr lang="en-GB" dirty="0"/>
                        <a:t>Gym ball/peanut ball</a:t>
                      </a:r>
                    </a:p>
                    <a:p>
                      <a:r>
                        <a:rPr lang="en-GB" dirty="0"/>
                        <a:t>Stepping stones</a:t>
                      </a:r>
                    </a:p>
                    <a:p>
                      <a:r>
                        <a:rPr lang="en-GB" dirty="0"/>
                        <a:t>Sit on a move n sit cushion</a:t>
                      </a:r>
                    </a:p>
                    <a:p>
                      <a:r>
                        <a:rPr lang="en-GB" dirty="0"/>
                        <a:t>Foot fidget under the desk</a:t>
                      </a:r>
                    </a:p>
                    <a:p>
                      <a:r>
                        <a:rPr lang="en-GB" dirty="0"/>
                        <a:t>Theraband around chair legs</a:t>
                      </a:r>
                    </a:p>
                    <a:p>
                      <a:r>
                        <a:rPr lang="en-GB" dirty="0"/>
                        <a:t>May need to include proprioceptive activities to avoid over stimulation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69852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98AB361-F0D9-4D27-BD93-15A7648CF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014" y="2683390"/>
            <a:ext cx="496542" cy="4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398A4F50-97F0-4384-B37B-51CFE027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944" y="2491979"/>
            <a:ext cx="1139904" cy="113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090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408EC83562484EBA06C3ECC7206449" ma:contentTypeVersion="16" ma:contentTypeDescription="Create a new document." ma:contentTypeScope="" ma:versionID="d14e27a07e4e13f2e95cf087388ea5c2">
  <xsd:schema xmlns:xsd="http://www.w3.org/2001/XMLSchema" xmlns:xs="http://www.w3.org/2001/XMLSchema" xmlns:p="http://schemas.microsoft.com/office/2006/metadata/properties" xmlns:ns2="aa4d4e53-fe93-4e82-93cf-b8cfd6b89cef" xmlns:ns3="c489e8a4-41f5-4fc8-8e9a-c649777ac36a" targetNamespace="http://schemas.microsoft.com/office/2006/metadata/properties" ma:root="true" ma:fieldsID="e3847ed71d67ab9870697239a28ed20f" ns2:_="" ns3:_="">
    <xsd:import namespace="aa4d4e53-fe93-4e82-93cf-b8cfd6b89cef"/>
    <xsd:import namespace="c489e8a4-41f5-4fc8-8e9a-c649777ac36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4d4e53-fe93-4e82-93cf-b8cfd6b89ce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f3c369c-8c73-4713-b6e4-74581a8d1374}" ma:internalName="TaxCatchAll" ma:showField="CatchAllData" ma:web="aa4d4e53-fe93-4e82-93cf-b8cfd6b89c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9e8a4-41f5-4fc8-8e9a-c649777ac3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489e8a4-41f5-4fc8-8e9a-c649777ac36a">
      <Terms xmlns="http://schemas.microsoft.com/office/infopath/2007/PartnerControls"/>
    </lcf76f155ced4ddcb4097134ff3c332f>
    <TaxCatchAll xmlns="aa4d4e53-fe93-4e82-93cf-b8cfd6b89cef" xsi:nil="true"/>
  </documentManagement>
</p:properties>
</file>

<file path=customXml/itemProps1.xml><?xml version="1.0" encoding="utf-8"?>
<ds:datastoreItem xmlns:ds="http://schemas.openxmlformats.org/officeDocument/2006/customXml" ds:itemID="{C0F8B77C-37B9-40C2-A4BA-B6CA8293471E}"/>
</file>

<file path=customXml/itemProps2.xml><?xml version="1.0" encoding="utf-8"?>
<ds:datastoreItem xmlns:ds="http://schemas.openxmlformats.org/officeDocument/2006/customXml" ds:itemID="{A55799E4-C04E-4502-A143-FB60C9B6C36A}"/>
</file>

<file path=customXml/itemProps3.xml><?xml version="1.0" encoding="utf-8"?>
<ds:datastoreItem xmlns:ds="http://schemas.openxmlformats.org/officeDocument/2006/customXml" ds:itemID="{0E90F5BB-003A-4357-8AB5-6DB2BB97C9F8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1148</Words>
  <Application>Microsoft Office PowerPoint</Application>
  <PresentationFormat>Widescreen</PresentationFormat>
  <Paragraphs>227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1_Office Theme</vt:lpstr>
      <vt:lpstr>Sensory toolkit</vt:lpstr>
      <vt:lpstr>Aims</vt:lpstr>
      <vt:lpstr>Neurological thresholds</vt:lpstr>
      <vt:lpstr>Your sensory toolkit</vt:lpstr>
      <vt:lpstr>Visual</vt:lpstr>
      <vt:lpstr>Smell</vt:lpstr>
      <vt:lpstr>Tactile</vt:lpstr>
      <vt:lpstr>Auditory</vt:lpstr>
      <vt:lpstr>Vestibular</vt:lpstr>
      <vt:lpstr>Proprioception</vt:lpstr>
      <vt:lpstr>Alerting vs calming/organising</vt:lpstr>
      <vt:lpstr>Useful websites</vt:lpstr>
      <vt:lpstr>What next?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Sensory toolkit</dc:title>
  <dc:creator>Jenny</dc:creator>
  <cp:lastModifiedBy>Kerri Evans (Aneurin Bevan UHB - Occupational Therapy)</cp:lastModifiedBy>
  <cp:revision>5</cp:revision>
  <dcterms:created xsi:type="dcterms:W3CDTF">2021-05-16T08:26:59Z</dcterms:created>
  <dcterms:modified xsi:type="dcterms:W3CDTF">2021-09-15T13:33:32Z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0x0101009F408EC83562484EBA06C3ECC7206449</vt:lpwstr>
  </property>
</Properties>
</file>