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60" r:id="rId5"/>
    <p:sldMasterId id="2147483648" r:id="rId6"/>
  </p:sldMasterIdLst>
  <p:notesMasterIdLst>
    <p:notesMasterId r:id="rId21"/>
  </p:notesMasterIdLst>
  <p:sldIdLst>
    <p:sldId id="256" r:id="rId7"/>
    <p:sldId id="333" r:id="rId8"/>
    <p:sldId id="258" r:id="rId9"/>
    <p:sldId id="310" r:id="rId10"/>
    <p:sldId id="315" r:id="rId11"/>
    <p:sldId id="316" r:id="rId12"/>
    <p:sldId id="317" r:id="rId13"/>
    <p:sldId id="318" r:id="rId14"/>
    <p:sldId id="322" r:id="rId15"/>
    <p:sldId id="327" r:id="rId16"/>
    <p:sldId id="324" r:id="rId17"/>
    <p:sldId id="319" r:id="rId18"/>
    <p:sldId id="309" r:id="rId19"/>
    <p:sldId id="29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30E2"/>
    <a:srgbClr val="CC00FF"/>
    <a:srgbClr val="FFFF99"/>
    <a:srgbClr val="FFFFFF"/>
    <a:srgbClr val="FADCF1"/>
    <a:srgbClr val="7DF739"/>
    <a:srgbClr val="0AB9C6"/>
    <a:srgbClr val="C50BB3"/>
    <a:srgbClr val="AE129F"/>
    <a:srgbClr val="EEE8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37B304-A6E1-B7CF-698A-31F891D31D30}" v="232" dt="2022-05-17T13:18:53.590"/>
    <p1510:client id="{54251624-5C94-A0EE-8FDD-CB4730BE2623}" v="1" dt="2022-05-11T08:43:55.322"/>
    <p1510:client id="{855C6346-92BA-36AD-5800-D4B1AA3742D9}" v="207" dt="2022-05-16T20:03:53.713"/>
    <p1510:client id="{D2AEBBDA-A0E5-1BDF-EE9B-7434918B9208}" v="609" dt="2022-04-27T10:44:37.472"/>
    <p1510:client id="{DC7CCFB1-663A-FA20-E9B0-00D4975141E6}" v="25" dt="2022-05-16T19:30:26.782"/>
    <p1510:client id="{EDD552AD-02CF-AAA8-98A3-F2565A0E3AE9}" v="424" dt="2022-05-11T11:54:12.5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9610" autoAdjust="0"/>
  </p:normalViewPr>
  <p:slideViewPr>
    <p:cSldViewPr snapToGrid="0">
      <p:cViewPr varScale="1">
        <p:scale>
          <a:sx n="64" d="100"/>
          <a:sy n="64" d="100"/>
        </p:scale>
        <p:origin x="15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2F68B7-82F4-49E7-983B-C9F0F58E9FE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F4178AC-8FDD-4B83-907F-79CED874A058}">
      <dgm:prSet/>
      <dgm:spPr/>
      <dgm:t>
        <a:bodyPr/>
        <a:lstStyle/>
        <a:p>
          <a:r>
            <a:rPr lang="en-GB"/>
            <a:t>Risk reduction and delaying onset.</a:t>
          </a:r>
          <a:endParaRPr lang="en-US"/>
        </a:p>
      </dgm:t>
    </dgm:pt>
    <dgm:pt modelId="{92D4C5F0-A34B-488B-AFFD-C749BA958100}" type="parTrans" cxnId="{9A173612-EE79-4CAE-8069-9F89DF1D0E30}">
      <dgm:prSet/>
      <dgm:spPr/>
      <dgm:t>
        <a:bodyPr/>
        <a:lstStyle/>
        <a:p>
          <a:endParaRPr lang="en-US"/>
        </a:p>
      </dgm:t>
    </dgm:pt>
    <dgm:pt modelId="{01CCA6E9-75B0-49EE-9631-AC6ABE74598D}" type="sibTrans" cxnId="{9A173612-EE79-4CAE-8069-9F89DF1D0E30}">
      <dgm:prSet/>
      <dgm:spPr/>
      <dgm:t>
        <a:bodyPr/>
        <a:lstStyle/>
        <a:p>
          <a:endParaRPr lang="en-US"/>
        </a:p>
      </dgm:t>
    </dgm:pt>
    <dgm:pt modelId="{ECEA7509-99F7-4E80-A2BD-9686ECB9F3BA}">
      <dgm:prSet/>
      <dgm:spPr/>
      <dgm:t>
        <a:bodyPr/>
        <a:lstStyle/>
        <a:p>
          <a:r>
            <a:rPr lang="en-GB"/>
            <a:t>Raising awareness and understanding.</a:t>
          </a:r>
          <a:endParaRPr lang="en-US"/>
        </a:p>
      </dgm:t>
    </dgm:pt>
    <dgm:pt modelId="{3564507F-47A2-4001-A0CD-C5803154AA15}" type="parTrans" cxnId="{83A01405-C039-4394-B5C5-D7E089F6A639}">
      <dgm:prSet/>
      <dgm:spPr/>
      <dgm:t>
        <a:bodyPr/>
        <a:lstStyle/>
        <a:p>
          <a:endParaRPr lang="en-US"/>
        </a:p>
      </dgm:t>
    </dgm:pt>
    <dgm:pt modelId="{3DC5740E-7948-41C7-AA5E-91ABEC0F76E3}" type="sibTrans" cxnId="{83A01405-C039-4394-B5C5-D7E089F6A639}">
      <dgm:prSet/>
      <dgm:spPr/>
      <dgm:t>
        <a:bodyPr/>
        <a:lstStyle/>
        <a:p>
          <a:endParaRPr lang="en-US"/>
        </a:p>
      </dgm:t>
    </dgm:pt>
    <dgm:pt modelId="{96B2591D-7CFC-4763-9C1C-6BAC6D39F7E9}">
      <dgm:prSet/>
      <dgm:spPr/>
      <dgm:t>
        <a:bodyPr/>
        <a:lstStyle/>
        <a:p>
          <a:r>
            <a:rPr lang="en-GB"/>
            <a:t>Recognising and Identification.</a:t>
          </a:r>
          <a:endParaRPr lang="en-US"/>
        </a:p>
      </dgm:t>
    </dgm:pt>
    <dgm:pt modelId="{42C01D2D-7EEB-460B-A016-5A9E75C5B7AD}" type="parTrans" cxnId="{71378BAC-4546-49ED-97F1-3A3800535389}">
      <dgm:prSet/>
      <dgm:spPr/>
      <dgm:t>
        <a:bodyPr/>
        <a:lstStyle/>
        <a:p>
          <a:endParaRPr lang="en-US"/>
        </a:p>
      </dgm:t>
    </dgm:pt>
    <dgm:pt modelId="{6A41B2F2-D95D-4FC4-9514-A1E9EF6ACBD4}" type="sibTrans" cxnId="{71378BAC-4546-49ED-97F1-3A3800535389}">
      <dgm:prSet/>
      <dgm:spPr/>
      <dgm:t>
        <a:bodyPr/>
        <a:lstStyle/>
        <a:p>
          <a:endParaRPr lang="en-US"/>
        </a:p>
      </dgm:t>
    </dgm:pt>
    <dgm:pt modelId="{3EBAB783-8961-495E-B563-03D0174522E8}">
      <dgm:prSet/>
      <dgm:spPr/>
      <dgm:t>
        <a:bodyPr/>
        <a:lstStyle/>
        <a:p>
          <a:r>
            <a:rPr lang="en-GB"/>
            <a:t>Assessment and Diagnosis.</a:t>
          </a:r>
          <a:endParaRPr lang="en-US"/>
        </a:p>
      </dgm:t>
    </dgm:pt>
    <dgm:pt modelId="{056EF1E1-A07E-41F0-AECD-251FD6353219}" type="parTrans" cxnId="{57DB90D1-900D-42EE-8CB4-AD93860CA8AB}">
      <dgm:prSet/>
      <dgm:spPr/>
      <dgm:t>
        <a:bodyPr/>
        <a:lstStyle/>
        <a:p>
          <a:endParaRPr lang="en-US"/>
        </a:p>
      </dgm:t>
    </dgm:pt>
    <dgm:pt modelId="{44137080-D862-4EB4-B881-FD4B3D21F59A}" type="sibTrans" cxnId="{57DB90D1-900D-42EE-8CB4-AD93860CA8AB}">
      <dgm:prSet/>
      <dgm:spPr/>
      <dgm:t>
        <a:bodyPr/>
        <a:lstStyle/>
        <a:p>
          <a:endParaRPr lang="en-US"/>
        </a:p>
      </dgm:t>
    </dgm:pt>
    <dgm:pt modelId="{4EB90E9F-3F08-4074-816D-6652E176DD8F}">
      <dgm:prSet/>
      <dgm:spPr/>
      <dgm:t>
        <a:bodyPr/>
        <a:lstStyle/>
        <a:p>
          <a:r>
            <a:rPr lang="en-GB"/>
            <a:t>Living well as possible, for as long as possible with Dementia. </a:t>
          </a:r>
          <a:endParaRPr lang="en-US"/>
        </a:p>
      </dgm:t>
    </dgm:pt>
    <dgm:pt modelId="{B1271522-1ABD-488C-8408-679A4E1D968A}" type="parTrans" cxnId="{FFDAB01E-3D23-419A-90E0-ADEBCEED1486}">
      <dgm:prSet/>
      <dgm:spPr/>
      <dgm:t>
        <a:bodyPr/>
        <a:lstStyle/>
        <a:p>
          <a:endParaRPr lang="en-US"/>
        </a:p>
      </dgm:t>
    </dgm:pt>
    <dgm:pt modelId="{28B8EAF6-704E-41AF-836D-ECFF08767AC5}" type="sibTrans" cxnId="{FFDAB01E-3D23-419A-90E0-ADEBCEED1486}">
      <dgm:prSet/>
      <dgm:spPr/>
      <dgm:t>
        <a:bodyPr/>
        <a:lstStyle/>
        <a:p>
          <a:endParaRPr lang="en-US"/>
        </a:p>
      </dgm:t>
    </dgm:pt>
    <dgm:pt modelId="{F9EDC377-21AD-48EA-BB96-151093C8849A}">
      <dgm:prSet/>
      <dgm:spPr/>
      <dgm:t>
        <a:bodyPr/>
        <a:lstStyle/>
        <a:p>
          <a:r>
            <a:rPr lang="en-GB"/>
            <a:t>The need for increased support.</a:t>
          </a:r>
          <a:endParaRPr lang="en-US"/>
        </a:p>
      </dgm:t>
    </dgm:pt>
    <dgm:pt modelId="{5F105EF2-C8C4-4D53-A324-7C6C672D59E7}" type="parTrans" cxnId="{C7B87BEC-81FB-4470-99DA-24F64AF08ED6}">
      <dgm:prSet/>
      <dgm:spPr/>
      <dgm:t>
        <a:bodyPr/>
        <a:lstStyle/>
        <a:p>
          <a:endParaRPr lang="en-US"/>
        </a:p>
      </dgm:t>
    </dgm:pt>
    <dgm:pt modelId="{EAEBEC51-3612-44F7-B9AD-178AF897881C}" type="sibTrans" cxnId="{C7B87BEC-81FB-4470-99DA-24F64AF08ED6}">
      <dgm:prSet/>
      <dgm:spPr/>
      <dgm:t>
        <a:bodyPr/>
        <a:lstStyle/>
        <a:p>
          <a:endParaRPr lang="en-US"/>
        </a:p>
      </dgm:t>
    </dgm:pt>
    <dgm:pt modelId="{C9588060-08A5-4CA3-8969-61ED67B9C9E8}" type="pres">
      <dgm:prSet presAssocID="{432F68B7-82F4-49E7-983B-C9F0F58E9FEC}" presName="diagram" presStyleCnt="0">
        <dgm:presLayoutVars>
          <dgm:dir/>
          <dgm:resizeHandles val="exact"/>
        </dgm:presLayoutVars>
      </dgm:prSet>
      <dgm:spPr/>
    </dgm:pt>
    <dgm:pt modelId="{58AABABC-A897-4EB0-8C74-6470D49DBED0}" type="pres">
      <dgm:prSet presAssocID="{5F4178AC-8FDD-4B83-907F-79CED874A058}" presName="node" presStyleLbl="node1" presStyleIdx="0" presStyleCnt="6">
        <dgm:presLayoutVars>
          <dgm:bulletEnabled val="1"/>
        </dgm:presLayoutVars>
      </dgm:prSet>
      <dgm:spPr/>
    </dgm:pt>
    <dgm:pt modelId="{F021F569-7196-4B65-9DF1-54E5A0B59DE4}" type="pres">
      <dgm:prSet presAssocID="{01CCA6E9-75B0-49EE-9631-AC6ABE74598D}" presName="sibTrans" presStyleCnt="0"/>
      <dgm:spPr/>
    </dgm:pt>
    <dgm:pt modelId="{2BC27C6E-9AD3-42E1-B898-56F0C352F77A}" type="pres">
      <dgm:prSet presAssocID="{ECEA7509-99F7-4E80-A2BD-9686ECB9F3BA}" presName="node" presStyleLbl="node1" presStyleIdx="1" presStyleCnt="6">
        <dgm:presLayoutVars>
          <dgm:bulletEnabled val="1"/>
        </dgm:presLayoutVars>
      </dgm:prSet>
      <dgm:spPr/>
    </dgm:pt>
    <dgm:pt modelId="{C50462F8-B6B8-4EFC-B328-E1871C55DB92}" type="pres">
      <dgm:prSet presAssocID="{3DC5740E-7948-41C7-AA5E-91ABEC0F76E3}" presName="sibTrans" presStyleCnt="0"/>
      <dgm:spPr/>
    </dgm:pt>
    <dgm:pt modelId="{D6CBA7E9-1B77-4734-AD87-66E42DF0ADEE}" type="pres">
      <dgm:prSet presAssocID="{96B2591D-7CFC-4763-9C1C-6BAC6D39F7E9}" presName="node" presStyleLbl="node1" presStyleIdx="2" presStyleCnt="6">
        <dgm:presLayoutVars>
          <dgm:bulletEnabled val="1"/>
        </dgm:presLayoutVars>
      </dgm:prSet>
      <dgm:spPr/>
    </dgm:pt>
    <dgm:pt modelId="{5FDFC0E9-7ED6-4239-BD47-30C6D0AAC451}" type="pres">
      <dgm:prSet presAssocID="{6A41B2F2-D95D-4FC4-9514-A1E9EF6ACBD4}" presName="sibTrans" presStyleCnt="0"/>
      <dgm:spPr/>
    </dgm:pt>
    <dgm:pt modelId="{D652FEE4-1BA5-4244-8274-52EFD28E8713}" type="pres">
      <dgm:prSet presAssocID="{3EBAB783-8961-495E-B563-03D0174522E8}" presName="node" presStyleLbl="node1" presStyleIdx="3" presStyleCnt="6">
        <dgm:presLayoutVars>
          <dgm:bulletEnabled val="1"/>
        </dgm:presLayoutVars>
      </dgm:prSet>
      <dgm:spPr/>
    </dgm:pt>
    <dgm:pt modelId="{A59B7EDA-AE30-4B2E-A865-BB0C8CD5D637}" type="pres">
      <dgm:prSet presAssocID="{44137080-D862-4EB4-B881-FD4B3D21F59A}" presName="sibTrans" presStyleCnt="0"/>
      <dgm:spPr/>
    </dgm:pt>
    <dgm:pt modelId="{09D8EB72-1A2D-4024-B8CB-BD1DA0783819}" type="pres">
      <dgm:prSet presAssocID="{4EB90E9F-3F08-4074-816D-6652E176DD8F}" presName="node" presStyleLbl="node1" presStyleIdx="4" presStyleCnt="6">
        <dgm:presLayoutVars>
          <dgm:bulletEnabled val="1"/>
        </dgm:presLayoutVars>
      </dgm:prSet>
      <dgm:spPr/>
    </dgm:pt>
    <dgm:pt modelId="{AB992FD8-9F2D-4049-BE34-E969C265020C}" type="pres">
      <dgm:prSet presAssocID="{28B8EAF6-704E-41AF-836D-ECFF08767AC5}" presName="sibTrans" presStyleCnt="0"/>
      <dgm:spPr/>
    </dgm:pt>
    <dgm:pt modelId="{FC21DA8A-6E13-4904-B573-6CC33B89B43F}" type="pres">
      <dgm:prSet presAssocID="{F9EDC377-21AD-48EA-BB96-151093C8849A}" presName="node" presStyleLbl="node1" presStyleIdx="5" presStyleCnt="6">
        <dgm:presLayoutVars>
          <dgm:bulletEnabled val="1"/>
        </dgm:presLayoutVars>
      </dgm:prSet>
      <dgm:spPr/>
    </dgm:pt>
  </dgm:ptLst>
  <dgm:cxnLst>
    <dgm:cxn modelId="{83A01405-C039-4394-B5C5-D7E089F6A639}" srcId="{432F68B7-82F4-49E7-983B-C9F0F58E9FEC}" destId="{ECEA7509-99F7-4E80-A2BD-9686ECB9F3BA}" srcOrd="1" destOrd="0" parTransId="{3564507F-47A2-4001-A0CD-C5803154AA15}" sibTransId="{3DC5740E-7948-41C7-AA5E-91ABEC0F76E3}"/>
    <dgm:cxn modelId="{9A173612-EE79-4CAE-8069-9F89DF1D0E30}" srcId="{432F68B7-82F4-49E7-983B-C9F0F58E9FEC}" destId="{5F4178AC-8FDD-4B83-907F-79CED874A058}" srcOrd="0" destOrd="0" parTransId="{92D4C5F0-A34B-488B-AFFD-C749BA958100}" sibTransId="{01CCA6E9-75B0-49EE-9631-AC6ABE74598D}"/>
    <dgm:cxn modelId="{FFDAB01E-3D23-419A-90E0-ADEBCEED1486}" srcId="{432F68B7-82F4-49E7-983B-C9F0F58E9FEC}" destId="{4EB90E9F-3F08-4074-816D-6652E176DD8F}" srcOrd="4" destOrd="0" parTransId="{B1271522-1ABD-488C-8408-679A4E1D968A}" sibTransId="{28B8EAF6-704E-41AF-836D-ECFF08767AC5}"/>
    <dgm:cxn modelId="{69392B30-8571-4CEB-B6DA-C5362E48FCA3}" type="presOf" srcId="{4EB90E9F-3F08-4074-816D-6652E176DD8F}" destId="{09D8EB72-1A2D-4024-B8CB-BD1DA0783819}" srcOrd="0" destOrd="0" presId="urn:microsoft.com/office/officeart/2005/8/layout/default"/>
    <dgm:cxn modelId="{039D1F40-FC2B-4C1A-8F1C-48993596C9B9}" type="presOf" srcId="{ECEA7509-99F7-4E80-A2BD-9686ECB9F3BA}" destId="{2BC27C6E-9AD3-42E1-B898-56F0C352F77A}" srcOrd="0" destOrd="0" presId="urn:microsoft.com/office/officeart/2005/8/layout/default"/>
    <dgm:cxn modelId="{0FA24441-43F2-4963-9526-65F7837471AC}" type="presOf" srcId="{F9EDC377-21AD-48EA-BB96-151093C8849A}" destId="{FC21DA8A-6E13-4904-B573-6CC33B89B43F}" srcOrd="0" destOrd="0" presId="urn:microsoft.com/office/officeart/2005/8/layout/default"/>
    <dgm:cxn modelId="{71378BAC-4546-49ED-97F1-3A3800535389}" srcId="{432F68B7-82F4-49E7-983B-C9F0F58E9FEC}" destId="{96B2591D-7CFC-4763-9C1C-6BAC6D39F7E9}" srcOrd="2" destOrd="0" parTransId="{42C01D2D-7EEB-460B-A016-5A9E75C5B7AD}" sibTransId="{6A41B2F2-D95D-4FC4-9514-A1E9EF6ACBD4}"/>
    <dgm:cxn modelId="{3AF9E0B2-5F71-405A-B9E0-DE5B04CEE472}" type="presOf" srcId="{3EBAB783-8961-495E-B563-03D0174522E8}" destId="{D652FEE4-1BA5-4244-8274-52EFD28E8713}" srcOrd="0" destOrd="0" presId="urn:microsoft.com/office/officeart/2005/8/layout/default"/>
    <dgm:cxn modelId="{57DB90D1-900D-42EE-8CB4-AD93860CA8AB}" srcId="{432F68B7-82F4-49E7-983B-C9F0F58E9FEC}" destId="{3EBAB783-8961-495E-B563-03D0174522E8}" srcOrd="3" destOrd="0" parTransId="{056EF1E1-A07E-41F0-AECD-251FD6353219}" sibTransId="{44137080-D862-4EB4-B881-FD4B3D21F59A}"/>
    <dgm:cxn modelId="{2F6953D6-BB36-42CF-8C37-DB5A6C9D0844}" type="presOf" srcId="{5F4178AC-8FDD-4B83-907F-79CED874A058}" destId="{58AABABC-A897-4EB0-8C74-6470D49DBED0}" srcOrd="0" destOrd="0" presId="urn:microsoft.com/office/officeart/2005/8/layout/default"/>
    <dgm:cxn modelId="{44CE89E4-6DF2-4C22-9007-E8178B71EFE5}" type="presOf" srcId="{432F68B7-82F4-49E7-983B-C9F0F58E9FEC}" destId="{C9588060-08A5-4CA3-8969-61ED67B9C9E8}" srcOrd="0" destOrd="0" presId="urn:microsoft.com/office/officeart/2005/8/layout/default"/>
    <dgm:cxn modelId="{3B6FB0E6-B773-4B97-A75A-955568FC0051}" type="presOf" srcId="{96B2591D-7CFC-4763-9C1C-6BAC6D39F7E9}" destId="{D6CBA7E9-1B77-4734-AD87-66E42DF0ADEE}" srcOrd="0" destOrd="0" presId="urn:microsoft.com/office/officeart/2005/8/layout/default"/>
    <dgm:cxn modelId="{C7B87BEC-81FB-4470-99DA-24F64AF08ED6}" srcId="{432F68B7-82F4-49E7-983B-C9F0F58E9FEC}" destId="{F9EDC377-21AD-48EA-BB96-151093C8849A}" srcOrd="5" destOrd="0" parTransId="{5F105EF2-C8C4-4D53-A324-7C6C672D59E7}" sibTransId="{EAEBEC51-3612-44F7-B9AD-178AF897881C}"/>
    <dgm:cxn modelId="{49A491D4-BA83-4CCB-BC80-DA308E992E29}" type="presParOf" srcId="{C9588060-08A5-4CA3-8969-61ED67B9C9E8}" destId="{58AABABC-A897-4EB0-8C74-6470D49DBED0}" srcOrd="0" destOrd="0" presId="urn:microsoft.com/office/officeart/2005/8/layout/default"/>
    <dgm:cxn modelId="{55A2220F-04F6-461A-B7A4-2DAF7231E65E}" type="presParOf" srcId="{C9588060-08A5-4CA3-8969-61ED67B9C9E8}" destId="{F021F569-7196-4B65-9DF1-54E5A0B59DE4}" srcOrd="1" destOrd="0" presId="urn:microsoft.com/office/officeart/2005/8/layout/default"/>
    <dgm:cxn modelId="{B555FEB7-D40A-43DC-9BB4-16920872B6EE}" type="presParOf" srcId="{C9588060-08A5-4CA3-8969-61ED67B9C9E8}" destId="{2BC27C6E-9AD3-42E1-B898-56F0C352F77A}" srcOrd="2" destOrd="0" presId="urn:microsoft.com/office/officeart/2005/8/layout/default"/>
    <dgm:cxn modelId="{02D7149E-09D0-4F72-90EF-0B43A7BAE5F0}" type="presParOf" srcId="{C9588060-08A5-4CA3-8969-61ED67B9C9E8}" destId="{C50462F8-B6B8-4EFC-B328-E1871C55DB92}" srcOrd="3" destOrd="0" presId="urn:microsoft.com/office/officeart/2005/8/layout/default"/>
    <dgm:cxn modelId="{78907F2A-7D1C-4A2C-BA8A-54D6B817F5F3}" type="presParOf" srcId="{C9588060-08A5-4CA3-8969-61ED67B9C9E8}" destId="{D6CBA7E9-1B77-4734-AD87-66E42DF0ADEE}" srcOrd="4" destOrd="0" presId="urn:microsoft.com/office/officeart/2005/8/layout/default"/>
    <dgm:cxn modelId="{2F6AD7C6-C32F-4BFC-BF93-E6D6711E3912}" type="presParOf" srcId="{C9588060-08A5-4CA3-8969-61ED67B9C9E8}" destId="{5FDFC0E9-7ED6-4239-BD47-30C6D0AAC451}" srcOrd="5" destOrd="0" presId="urn:microsoft.com/office/officeart/2005/8/layout/default"/>
    <dgm:cxn modelId="{88EADCC8-7752-4E41-9A2C-71EB50126F61}" type="presParOf" srcId="{C9588060-08A5-4CA3-8969-61ED67B9C9E8}" destId="{D652FEE4-1BA5-4244-8274-52EFD28E8713}" srcOrd="6" destOrd="0" presId="urn:microsoft.com/office/officeart/2005/8/layout/default"/>
    <dgm:cxn modelId="{21344995-9F26-4BFD-A616-09FC5B2FE14D}" type="presParOf" srcId="{C9588060-08A5-4CA3-8969-61ED67B9C9E8}" destId="{A59B7EDA-AE30-4B2E-A865-BB0C8CD5D637}" srcOrd="7" destOrd="0" presId="urn:microsoft.com/office/officeart/2005/8/layout/default"/>
    <dgm:cxn modelId="{70B70900-A491-49AD-844A-0B09175EE293}" type="presParOf" srcId="{C9588060-08A5-4CA3-8969-61ED67B9C9E8}" destId="{09D8EB72-1A2D-4024-B8CB-BD1DA0783819}" srcOrd="8" destOrd="0" presId="urn:microsoft.com/office/officeart/2005/8/layout/default"/>
    <dgm:cxn modelId="{94D5FF50-7075-48A9-A04C-471701CD49D5}" type="presParOf" srcId="{C9588060-08A5-4CA3-8969-61ED67B9C9E8}" destId="{AB992FD8-9F2D-4049-BE34-E969C265020C}" srcOrd="9" destOrd="0" presId="urn:microsoft.com/office/officeart/2005/8/layout/default"/>
    <dgm:cxn modelId="{9EF746F8-C9A4-4364-A8ED-84C5C6CACD11}" type="presParOf" srcId="{C9588060-08A5-4CA3-8969-61ED67B9C9E8}" destId="{FC21DA8A-6E13-4904-B573-6CC33B89B43F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AABABC-A897-4EB0-8C74-6470D49DBED0}">
      <dsp:nvSpPr>
        <dsp:cNvPr id="0" name=""/>
        <dsp:cNvSpPr/>
      </dsp:nvSpPr>
      <dsp:spPr>
        <a:xfrm>
          <a:off x="171826" y="1003"/>
          <a:ext cx="2641836" cy="1585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Risk reduction and delaying onset.</a:t>
          </a:r>
          <a:endParaRPr lang="en-US" sz="2400" kern="1200"/>
        </a:p>
      </dsp:txBody>
      <dsp:txXfrm>
        <a:off x="171826" y="1003"/>
        <a:ext cx="2641836" cy="1585101"/>
      </dsp:txXfrm>
    </dsp:sp>
    <dsp:sp modelId="{2BC27C6E-9AD3-42E1-B898-56F0C352F77A}">
      <dsp:nvSpPr>
        <dsp:cNvPr id="0" name=""/>
        <dsp:cNvSpPr/>
      </dsp:nvSpPr>
      <dsp:spPr>
        <a:xfrm>
          <a:off x="3077846" y="1003"/>
          <a:ext cx="2641836" cy="1585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Raising awareness and understanding.</a:t>
          </a:r>
          <a:endParaRPr lang="en-US" sz="2400" kern="1200"/>
        </a:p>
      </dsp:txBody>
      <dsp:txXfrm>
        <a:off x="3077846" y="1003"/>
        <a:ext cx="2641836" cy="1585101"/>
      </dsp:txXfrm>
    </dsp:sp>
    <dsp:sp modelId="{D6CBA7E9-1B77-4734-AD87-66E42DF0ADEE}">
      <dsp:nvSpPr>
        <dsp:cNvPr id="0" name=""/>
        <dsp:cNvSpPr/>
      </dsp:nvSpPr>
      <dsp:spPr>
        <a:xfrm>
          <a:off x="5983866" y="1003"/>
          <a:ext cx="2641836" cy="1585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Recognising and Identification.</a:t>
          </a:r>
          <a:endParaRPr lang="en-US" sz="2400" kern="1200"/>
        </a:p>
      </dsp:txBody>
      <dsp:txXfrm>
        <a:off x="5983866" y="1003"/>
        <a:ext cx="2641836" cy="1585101"/>
      </dsp:txXfrm>
    </dsp:sp>
    <dsp:sp modelId="{D652FEE4-1BA5-4244-8274-52EFD28E8713}">
      <dsp:nvSpPr>
        <dsp:cNvPr id="0" name=""/>
        <dsp:cNvSpPr/>
      </dsp:nvSpPr>
      <dsp:spPr>
        <a:xfrm>
          <a:off x="171826" y="1850289"/>
          <a:ext cx="2641836" cy="1585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Assessment and Diagnosis.</a:t>
          </a:r>
          <a:endParaRPr lang="en-US" sz="2400" kern="1200"/>
        </a:p>
      </dsp:txBody>
      <dsp:txXfrm>
        <a:off x="171826" y="1850289"/>
        <a:ext cx="2641836" cy="1585101"/>
      </dsp:txXfrm>
    </dsp:sp>
    <dsp:sp modelId="{09D8EB72-1A2D-4024-B8CB-BD1DA0783819}">
      <dsp:nvSpPr>
        <dsp:cNvPr id="0" name=""/>
        <dsp:cNvSpPr/>
      </dsp:nvSpPr>
      <dsp:spPr>
        <a:xfrm>
          <a:off x="3077846" y="1850289"/>
          <a:ext cx="2641836" cy="1585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Living well as possible, for as long as possible with Dementia. </a:t>
          </a:r>
          <a:endParaRPr lang="en-US" sz="2400" kern="1200"/>
        </a:p>
      </dsp:txBody>
      <dsp:txXfrm>
        <a:off x="3077846" y="1850289"/>
        <a:ext cx="2641836" cy="1585101"/>
      </dsp:txXfrm>
    </dsp:sp>
    <dsp:sp modelId="{FC21DA8A-6E13-4904-B573-6CC33B89B43F}">
      <dsp:nvSpPr>
        <dsp:cNvPr id="0" name=""/>
        <dsp:cNvSpPr/>
      </dsp:nvSpPr>
      <dsp:spPr>
        <a:xfrm>
          <a:off x="5983866" y="1850289"/>
          <a:ext cx="2641836" cy="1585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The need for increased support.</a:t>
          </a:r>
          <a:endParaRPr lang="en-US" sz="2400" kern="1200"/>
        </a:p>
      </dsp:txBody>
      <dsp:txXfrm>
        <a:off x="5983866" y="1850289"/>
        <a:ext cx="2641836" cy="1585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7AF32-96D8-4921-A6B5-32447419DB87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5A6C6-E91D-45E7-96AC-E10CCF22BE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400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6C6-E91D-45E7-96AC-E10CCF22BEB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022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100 standards narrowed down to 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People living with dementia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Carers and partners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7 HB regions / WAST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Dementia friends and carers groups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Mental health practitioners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Social care practitioners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Royal College of Psychiatry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General / acute care professionals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UK Dementia Congress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Wales Hearing Loss Conference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Alzheimer's Society UK &amp; Wales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3Nations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Carers Trust &amp; Carers Wales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DEEP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NHS Scotland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Professional leads – Nursing / AHP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Social Care Wales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Delivery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Welsh &amp; English Universities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Health Inspectorate Wales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6C6-E91D-45E7-96AC-E10CCF22BEB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196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Each standard applies to all people being assessed, diagnosed and living with dementia and their carers recognising dementia as a vulnerable group, together with individuals with special characteristics such as Learning Disability, Black, Asian and Minority Groups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55A6C6-E91D-45E7-96AC-E10CCF22BEB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165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6C6-E91D-45E7-96AC-E10CCF22BEB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585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6C6-E91D-45E7-96AC-E10CCF22BEB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759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6C6-E91D-45E7-96AC-E10CCF22BEB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913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6C6-E91D-45E7-96AC-E10CCF22BEB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928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6C6-E91D-45E7-96AC-E10CCF22BEB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430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6C6-E91D-45E7-96AC-E10CCF22BEB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947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072F-F657-4E36-AA90-6C797310008F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5930-E622-4510-9F0C-56F5D5913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177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072F-F657-4E36-AA90-6C797310008F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5930-E622-4510-9F0C-56F5D5913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112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072F-F657-4E36-AA90-6C797310008F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5930-E622-4510-9F0C-56F5D5913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385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8064926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432226A-45EE-4065-A987-EB027FD4B494}" type="datetimeFigureOut">
              <a:rPr lang="en-GB">
                <a:solidFill>
                  <a:prstClr val="black"/>
                </a:solidFill>
              </a:rPr>
              <a:pPr/>
              <a:t>09/08/2022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286BB33-D3B0-4AD9-AD9B-38E5CAAB5341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037752"/>
      </p:ext>
    </p:extLst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7210238-950D-4DF3-9329-8FA236BFCCD2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F4E2896-2C50-4B36-B4AC-7A98B0F458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185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0F5E-8474-4BA4-AD99-D8D980C21A96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3910F-55D4-4CF5-BC0C-3A795A57A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488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0F5E-8474-4BA4-AD99-D8D980C21A96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3910F-55D4-4CF5-BC0C-3A795A57A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246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0F5E-8474-4BA4-AD99-D8D980C21A96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3910F-55D4-4CF5-BC0C-3A795A57A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08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0F5E-8474-4BA4-AD99-D8D980C21A96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3910F-55D4-4CF5-BC0C-3A795A57A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046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0F5E-8474-4BA4-AD99-D8D980C21A96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3910F-55D4-4CF5-BC0C-3A795A57A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479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072F-F657-4E36-AA90-6C797310008F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5930-E622-4510-9F0C-56F5D5913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496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0F5E-8474-4BA4-AD99-D8D980C21A96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3910F-55D4-4CF5-BC0C-3A795A57A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4792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0F5E-8474-4BA4-AD99-D8D980C21A96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3910F-55D4-4CF5-BC0C-3A795A57A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42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0F5E-8474-4BA4-AD99-D8D980C21A96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3910F-55D4-4CF5-BC0C-3A795A57A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1587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0F5E-8474-4BA4-AD99-D8D980C21A96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3910F-55D4-4CF5-BC0C-3A795A57A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5554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0F5E-8474-4BA4-AD99-D8D980C21A96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3910F-55D4-4CF5-BC0C-3A795A57A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729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0F5E-8474-4BA4-AD99-D8D980C21A96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3910F-55D4-4CF5-BC0C-3A795A57A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91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072F-F657-4E36-AA90-6C797310008F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5930-E622-4510-9F0C-56F5D5913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61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072F-F657-4E36-AA90-6C797310008F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5930-E622-4510-9F0C-56F5D5913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57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072F-F657-4E36-AA90-6C797310008F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5930-E622-4510-9F0C-56F5D5913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468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072F-F657-4E36-AA90-6C797310008F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5930-E622-4510-9F0C-56F5D5913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7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072F-F657-4E36-AA90-6C797310008F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5930-E622-4510-9F0C-56F5D5913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582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072F-F657-4E36-AA90-6C797310008F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5930-E622-4510-9F0C-56F5D5913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034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072F-F657-4E36-AA90-6C797310008F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05930-E622-4510-9F0C-56F5D5913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149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gif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D072F-F657-4E36-AA90-6C797310008F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05930-E622-4510-9F0C-56F5D5913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095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74" r:id="rId4"/>
    <p:sldLayoutId id="214748367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 descr="Velindre NHS Trust (colour logo).jpg"/>
          <p:cNvPicPr>
            <a:picLocks noChangeAspect="1"/>
          </p:cNvPicPr>
          <p:nvPr/>
        </p:nvPicPr>
        <p:blipFill>
          <a:blip r:embed="rId5" cstate="print">
            <a:lum bright="70000" contrast="-70000"/>
          </a:blip>
          <a:srcRect r="84534" b="17308"/>
          <a:stretch>
            <a:fillRect/>
          </a:stretch>
        </p:blipFill>
        <p:spPr>
          <a:xfrm rot="10800000">
            <a:off x="0" y="116631"/>
            <a:ext cx="4114732" cy="6192688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Rectangle 23"/>
          <p:cNvSpPr/>
          <p:nvPr/>
        </p:nvSpPr>
        <p:spPr>
          <a:xfrm>
            <a:off x="5868144" y="6093296"/>
            <a:ext cx="3275856" cy="764704"/>
          </a:xfrm>
          <a:prstGeom prst="rect">
            <a:avLst/>
          </a:prstGeom>
          <a:gradFill>
            <a:gsLst>
              <a:gs pos="0">
                <a:schemeClr val="bg1"/>
              </a:gs>
              <a:gs pos="14000">
                <a:schemeClr val="tx2">
                  <a:lumMod val="50000"/>
                </a:schemeClr>
              </a:gs>
              <a:gs pos="100000">
                <a:schemeClr val="tx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6093296"/>
            <a:ext cx="5803284" cy="764704"/>
          </a:xfrm>
          <a:prstGeom prst="rect">
            <a:avLst/>
          </a:prstGeom>
          <a:gradFill>
            <a:gsLst>
              <a:gs pos="100000">
                <a:schemeClr val="bg1"/>
              </a:gs>
              <a:gs pos="98000">
                <a:schemeClr val="tx2">
                  <a:lumMod val="50000"/>
                </a:schemeClr>
              </a:gs>
              <a:gs pos="100000">
                <a:schemeClr val="tx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23" name="Picture 22" descr="Velindre NHS HOSP logo (white on trans background)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46850" y="6142280"/>
            <a:ext cx="2254250" cy="650608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 rot="10800000">
            <a:off x="2483769" y="-1"/>
            <a:ext cx="6660232" cy="149087"/>
          </a:xfrm>
          <a:prstGeom prst="rect">
            <a:avLst/>
          </a:prstGeom>
          <a:gradFill>
            <a:gsLst>
              <a:gs pos="100000">
                <a:schemeClr val="bg1"/>
              </a:gs>
              <a:gs pos="86000">
                <a:schemeClr val="tx2">
                  <a:lumMod val="50000"/>
                </a:schemeClr>
              </a:gs>
              <a:gs pos="100000">
                <a:schemeClr val="tx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2483768" cy="146305"/>
          </a:xfrm>
          <a:prstGeom prst="rect">
            <a:avLst/>
          </a:prstGeom>
          <a:gradFill>
            <a:gsLst>
              <a:gs pos="100000">
                <a:schemeClr val="bg1"/>
              </a:gs>
              <a:gs pos="63000">
                <a:schemeClr val="tx2">
                  <a:lumMod val="50000"/>
                </a:schemeClr>
              </a:gs>
              <a:gs pos="100000">
                <a:schemeClr val="tx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7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</p:sldLayoutIdLst>
  <p:transition spd="med">
    <p:pull/>
  </p:transition>
  <p:txStyles>
    <p:titleStyle>
      <a:lvl1pPr algn="ctr" defTabSz="685800" rtl="0" eaLnBrk="1" latinLnBrk="0" hangingPunct="1">
        <a:spcBef>
          <a:spcPct val="0"/>
        </a:spcBef>
        <a:buNone/>
        <a:defRPr sz="2700" b="1" kern="1200">
          <a:solidFill>
            <a:srgbClr val="000099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accent1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accent5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Courier New" pitchFamily="49" charset="0"/>
        <a:buChar char="o"/>
        <a:defRPr sz="1350" kern="1200">
          <a:solidFill>
            <a:schemeClr val="accent1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accent5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accent1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B0F5E-8474-4BA4-AD99-D8D980C21A96}" type="datetimeFigureOut">
              <a:rPr lang="en-GB" smtClean="0"/>
              <a:t>09/08/2022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3910F-55D4-4CF5-BC0C-3A795A57A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10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32495F0-C5CB-4823-AE70-EED61EBAB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5356626"/>
            <a:ext cx="4211909" cy="13350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GB" sz="1800" dirty="0">
                <a:latin typeface="Verdana"/>
                <a:ea typeface="Verdana"/>
              </a:rPr>
              <a:t>Amanda </a:t>
            </a:r>
            <a:r>
              <a:rPr lang="en-GB" sz="1800" dirty="0" err="1">
                <a:latin typeface="Verdana"/>
                <a:ea typeface="Verdana"/>
              </a:rPr>
              <a:t>Whent</a:t>
            </a:r>
          </a:p>
          <a:p>
            <a:pPr algn="r"/>
            <a:r>
              <a:rPr lang="en-GB" sz="1800" dirty="0">
                <a:latin typeface="Verdana"/>
                <a:ea typeface="Verdana"/>
              </a:rPr>
              <a:t>Lead Nurse for Dementia</a:t>
            </a:r>
          </a:p>
          <a:p>
            <a:pPr algn="r"/>
            <a:r>
              <a:rPr lang="en-GB" sz="1800" dirty="0">
                <a:latin typeface="Verdana"/>
                <a:ea typeface="Verdana"/>
              </a:rPr>
              <a:t>17th May 2022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8B9C25-D80D-48EC-B83A-231219A80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943" y="434802"/>
            <a:ext cx="146304" cy="5280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Aneurin_Bevan_University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09200" y="134294"/>
            <a:ext cx="4080750" cy="1142610"/>
          </a:xfrm>
          <a:prstGeom prst="rect">
            <a:avLst/>
          </a:prstGeom>
          <a:noFill/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01CC70B-8875-45A1-8AFD-7D546E3C0C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422" y="4177748"/>
            <a:ext cx="361830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116817-7083-4619-B5BF-D53E15BA0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731" y="1484825"/>
            <a:ext cx="4420187" cy="5228224"/>
          </a:xfrm>
          <a:prstGeom prst="rect">
            <a:avLst/>
          </a:prstGeom>
        </p:spPr>
      </p:pic>
      <p:pic>
        <p:nvPicPr>
          <p:cNvPr id="8" name="Picture 4" descr="Diagram&#10;&#10;Description automatically generated">
            <a:extLst>
              <a:ext uri="{FF2B5EF4-FFF2-40B4-BE49-F238E27FC236}">
                <a16:creationId xmlns:a16="http://schemas.microsoft.com/office/drawing/2014/main" id="{B0D12AD9-7748-55EE-C2DE-3CC2B659C0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9119" y="1466988"/>
            <a:ext cx="3876238" cy="360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831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04A2240C-8CF4-DA3D-FF50-C5F154223E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047" y="323989"/>
            <a:ext cx="8773310" cy="6274527"/>
          </a:xfrm>
        </p:spPr>
      </p:pic>
    </p:spTree>
    <p:extLst>
      <p:ext uri="{BB962C8B-B14F-4D97-AF65-F5344CB8AC3E}">
        <p14:creationId xmlns:p14="http://schemas.microsoft.com/office/powerpoint/2010/main" val="314503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418" y="6291"/>
            <a:ext cx="2057848" cy="2179835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Charter Aims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62198" y="111051"/>
            <a:ext cx="6965796" cy="664121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2400" b="1" dirty="0">
              <a:latin typeface="Verdana"/>
              <a:ea typeface="Verdana"/>
            </a:endParaRPr>
          </a:p>
          <a:p>
            <a:r>
              <a:rPr lang="en-GB" sz="2400" b="1" dirty="0">
                <a:latin typeface="Verdana"/>
                <a:ea typeface="Verdana"/>
              </a:rPr>
              <a:t>National ‘Premier’- 6</a:t>
            </a:r>
            <a:r>
              <a:rPr lang="en-GB" sz="2400" b="1" baseline="30000" dirty="0">
                <a:latin typeface="Verdana"/>
                <a:ea typeface="Verdana"/>
              </a:rPr>
              <a:t>th</a:t>
            </a:r>
            <a:r>
              <a:rPr lang="en-GB" sz="2400" b="1" dirty="0">
                <a:latin typeface="Verdana"/>
                <a:ea typeface="Verdana"/>
              </a:rPr>
              <a:t> April 2022</a:t>
            </a:r>
            <a:endParaRPr lang="en-GB"/>
          </a:p>
          <a:p>
            <a:pPr marL="0" indent="0">
              <a:buNone/>
            </a:pP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2400" b="1" dirty="0">
                <a:latin typeface="Verdana"/>
                <a:ea typeface="Verdana"/>
              </a:rPr>
              <a:t>Clear Statement of Key Principles that contribute to a Dementia Friendly Hospital </a:t>
            </a:r>
          </a:p>
          <a:p>
            <a:pPr marL="0" indent="0">
              <a:buNone/>
            </a:pP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2400" b="1" dirty="0">
                <a:latin typeface="Verdana"/>
                <a:ea typeface="Verdana"/>
              </a:rPr>
              <a:t>Informs people, carers and staff what they should expect 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2400" b="1" dirty="0">
                <a:latin typeface="Verdana"/>
                <a:ea typeface="Verdana"/>
              </a:rPr>
              <a:t>Fundamental Aims: to support wards to implement </a:t>
            </a:r>
            <a:r>
              <a:rPr lang="en-GB" sz="2400" b="1" dirty="0">
                <a:solidFill>
                  <a:srgbClr val="0070C0"/>
                </a:solidFill>
                <a:latin typeface="Verdana"/>
                <a:ea typeface="Verdana"/>
              </a:rPr>
              <a:t>person centred dementia practice</a:t>
            </a:r>
          </a:p>
          <a:p>
            <a:pPr marL="0" indent="0">
              <a:buNone/>
            </a:pPr>
            <a:endParaRPr lang="en-GB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2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dirty="0">
              <a:cs typeface="Calibri"/>
            </a:endParaRPr>
          </a:p>
          <a:p>
            <a:pPr mar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-418" y="2175640"/>
            <a:ext cx="2057848" cy="4448357"/>
          </a:xfrm>
          <a:solidFill>
            <a:srgbClr val="002060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ACC39C67-2400-E309-7620-E504691BB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" y="5443092"/>
            <a:ext cx="12239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6028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8CEB3-21F9-4D47-84B1-545E3E6A2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" y="-4194"/>
            <a:ext cx="2456325" cy="2072080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Feedback From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86F6F3-22F9-4C8D-9B78-17C6E5F7DD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153" y="2057400"/>
            <a:ext cx="2445840" cy="4556111"/>
          </a:xfrm>
          <a:solidFill>
            <a:srgbClr val="00206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Person Living with Dementia</a:t>
            </a:r>
          </a:p>
          <a:p>
            <a:pPr algn="ctr"/>
            <a:endParaRPr lang="en-GB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80E487D-AC32-461C-830D-8D26EED8A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5641" y="1721"/>
            <a:ext cx="6590074" cy="661433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pPr marL="0" indent="0">
              <a:buNone/>
            </a:pPr>
            <a:r>
              <a:rPr lang="en-GB" i="1" dirty="0"/>
              <a:t>       “The Charter will improve the </a:t>
            </a:r>
            <a:r>
              <a:rPr lang="en-GB" b="1" i="1" dirty="0">
                <a:solidFill>
                  <a:srgbClr val="0070C0"/>
                </a:solidFill>
              </a:rPr>
              <a:t>experience</a:t>
            </a:r>
            <a:r>
              <a:rPr lang="en-GB" i="1" dirty="0"/>
              <a:t> of people affected in hospital care settings. </a:t>
            </a:r>
          </a:p>
          <a:p>
            <a:pPr marL="0" indent="0">
              <a:buNone/>
            </a:pPr>
            <a:r>
              <a:rPr lang="en-GB" i="1" dirty="0"/>
              <a:t>An experience that recognises their </a:t>
            </a:r>
            <a:r>
              <a:rPr lang="en-GB" b="1" i="1" dirty="0">
                <a:solidFill>
                  <a:srgbClr val="0070C0"/>
                </a:solidFill>
              </a:rPr>
              <a:t>personhood</a:t>
            </a:r>
            <a:r>
              <a:rPr lang="en-GB" i="1" dirty="0"/>
              <a:t>, </a:t>
            </a:r>
            <a:r>
              <a:rPr lang="en-GB" b="1" i="1" dirty="0">
                <a:solidFill>
                  <a:srgbClr val="0070C0"/>
                </a:solidFill>
              </a:rPr>
              <a:t>diversity</a:t>
            </a:r>
            <a:r>
              <a:rPr lang="en-GB" i="1" dirty="0"/>
              <a:t> and </a:t>
            </a:r>
            <a:r>
              <a:rPr lang="en-GB" b="1" i="1" dirty="0">
                <a:solidFill>
                  <a:srgbClr val="0070C0"/>
                </a:solidFill>
              </a:rPr>
              <a:t>preferences</a:t>
            </a:r>
            <a:r>
              <a:rPr lang="en-GB" i="1" dirty="0"/>
              <a:t> shaped by recognising the importance of </a:t>
            </a:r>
            <a:r>
              <a:rPr lang="en-GB" b="1" i="1" dirty="0">
                <a:solidFill>
                  <a:srgbClr val="0070C0"/>
                </a:solidFill>
              </a:rPr>
              <a:t>dignity, respect</a:t>
            </a:r>
            <a:r>
              <a:rPr lang="en-GB" i="1" dirty="0"/>
              <a:t> and </a:t>
            </a:r>
            <a:r>
              <a:rPr lang="en-GB" b="1" i="1" dirty="0">
                <a:solidFill>
                  <a:srgbClr val="0070C0"/>
                </a:solidFill>
              </a:rPr>
              <a:t>kindness</a:t>
            </a:r>
            <a:r>
              <a:rPr lang="en-GB" i="1" dirty="0"/>
              <a:t>”.</a:t>
            </a:r>
            <a:endParaRPr lang="en-GB" i="1">
              <a:ea typeface="Calibri"/>
              <a:cs typeface="Calibri"/>
            </a:endParaRPr>
          </a:p>
          <a:p>
            <a:pPr marL="0" indent="0">
              <a:buNone/>
            </a:pPr>
            <a:endParaRPr lang="en-GB" i="1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GB" i="1" dirty="0">
                <a:ea typeface="Calibri"/>
                <a:cs typeface="Calibri"/>
              </a:rPr>
              <a:t>Mr AH. 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endParaRPr lang="en-GB" i="1" dirty="0">
              <a:ea typeface="Calibri"/>
              <a:cs typeface="Calibri"/>
            </a:endParaRPr>
          </a:p>
          <a:p>
            <a:pPr marL="0" indent="0">
              <a:buNone/>
            </a:pPr>
            <a:endParaRPr lang="en-GB" i="1" dirty="0">
              <a:ea typeface="Calibri"/>
              <a:cs typeface="Calibri"/>
            </a:endParaRPr>
          </a:p>
          <a:p>
            <a:pPr marL="0" indent="0">
              <a:buNone/>
            </a:pPr>
            <a:endParaRPr lang="en-GB" i="1" dirty="0">
              <a:ea typeface="Calibri"/>
              <a:cs typeface="Calibri"/>
            </a:endParaRPr>
          </a:p>
          <a:p>
            <a:pPr marL="0" indent="0">
              <a:buNone/>
            </a:pPr>
            <a:endParaRPr lang="en-GB" dirty="0">
              <a:ea typeface="Calibri" panose="020F0502020204030204"/>
              <a:cs typeface="Calibri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D4F9A151-4298-1229-F493-FF9D2CEB8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30" y="5369884"/>
            <a:ext cx="12239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7974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67" y="-4194"/>
            <a:ext cx="1900556" cy="2072080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Actions Taken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71439" y="657"/>
            <a:ext cx="7117035" cy="6790786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en-GB" sz="1800">
              <a:latin typeface="Verdana"/>
              <a:ea typeface="Verdana"/>
            </a:endParaRPr>
          </a:p>
          <a:p>
            <a:r>
              <a:rPr lang="en-GB" sz="2000" dirty="0">
                <a:latin typeface="Verdana"/>
                <a:ea typeface="Verdana"/>
              </a:rPr>
              <a:t>Revised </a:t>
            </a:r>
            <a:r>
              <a:rPr lang="en-GB" sz="2000" b="1" dirty="0">
                <a:solidFill>
                  <a:srgbClr val="0070C0"/>
                </a:solidFill>
                <a:latin typeface="Verdana"/>
                <a:ea typeface="Verdana"/>
              </a:rPr>
              <a:t>Regional Dementia Action Plan to reflect the standards</a:t>
            </a:r>
            <a:endParaRPr lang="en-GB" sz="2000" dirty="0">
              <a:latin typeface="Verdana"/>
              <a:ea typeface="Verdana"/>
            </a:endParaRPr>
          </a:p>
          <a:p>
            <a:pPr marL="0" indent="0">
              <a:buNone/>
            </a:pPr>
            <a:endParaRPr lang="en-GB" sz="2000" b="1" dirty="0">
              <a:solidFill>
                <a:srgbClr val="0070C0"/>
              </a:solidFill>
              <a:latin typeface="Verdana"/>
              <a:ea typeface="Verdana"/>
            </a:endParaRPr>
          </a:p>
          <a:p>
            <a:r>
              <a:rPr lang="en-GB" sz="2000" dirty="0">
                <a:latin typeface="Verdana"/>
                <a:ea typeface="Verdana"/>
              </a:rPr>
              <a:t>In the process of forming the </a:t>
            </a:r>
            <a:r>
              <a:rPr lang="en-GB" sz="2000" b="1" dirty="0">
                <a:solidFill>
                  <a:schemeClr val="accent5"/>
                </a:solidFill>
                <a:latin typeface="Verdana"/>
                <a:ea typeface="Verdana"/>
              </a:rPr>
              <a:t>Regional Workstreams</a:t>
            </a:r>
            <a:endParaRPr lang="en-US" sz="2000" b="1" dirty="0">
              <a:solidFill>
                <a:schemeClr val="accent5"/>
              </a:solidFill>
              <a:ea typeface="+mn-lt"/>
              <a:cs typeface="+mn-lt"/>
            </a:endParaRPr>
          </a:p>
          <a:p>
            <a:endParaRPr lang="en-GB" sz="2000" b="1" dirty="0">
              <a:solidFill>
                <a:srgbClr val="0070C0"/>
              </a:solidFill>
              <a:latin typeface="Verdana"/>
              <a:ea typeface="Verdana"/>
            </a:endParaRPr>
          </a:p>
          <a:p>
            <a:r>
              <a:rPr lang="en-GB" sz="2000" dirty="0">
                <a:latin typeface="Verdana"/>
                <a:ea typeface="Verdana"/>
              </a:rPr>
              <a:t>Revised </a:t>
            </a:r>
            <a:r>
              <a:rPr lang="en-GB" sz="2000" b="1" dirty="0">
                <a:solidFill>
                  <a:srgbClr val="0070C0"/>
                </a:solidFill>
                <a:latin typeface="Verdana"/>
                <a:ea typeface="Verdana"/>
              </a:rPr>
              <a:t>In-Patient Hospital Group</a:t>
            </a:r>
            <a:r>
              <a:rPr lang="en-GB" sz="2000" b="1" dirty="0">
                <a:solidFill>
                  <a:schemeClr val="bg1"/>
                </a:solidFill>
                <a:latin typeface="Verdana"/>
                <a:ea typeface="Verdana"/>
              </a:rPr>
              <a:t> </a:t>
            </a:r>
            <a:r>
              <a:rPr lang="en-GB" sz="2000" dirty="0">
                <a:latin typeface="Verdana"/>
                <a:ea typeface="Verdana"/>
              </a:rPr>
              <a:t>Action Plan</a:t>
            </a:r>
            <a:r>
              <a:rPr lang="en-GB" sz="2000" dirty="0">
                <a:solidFill>
                  <a:srgbClr val="0070C0"/>
                </a:solidFill>
                <a:latin typeface="Verdana"/>
                <a:ea typeface="Verdana"/>
              </a:rPr>
              <a:t> -</a:t>
            </a:r>
            <a:r>
              <a:rPr lang="en-GB" sz="2000" dirty="0">
                <a:latin typeface="Verdana"/>
                <a:ea typeface="Verdana"/>
              </a:rPr>
              <a:t>Pilot of VIPS tool</a:t>
            </a:r>
          </a:p>
          <a:p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1800" dirty="0">
              <a:solidFill>
                <a:srgbClr val="000000"/>
              </a:solidFill>
              <a:latin typeface="Verdana"/>
              <a:ea typeface="Verdana"/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0070C0"/>
                </a:solidFill>
                <a:latin typeface="Verdana"/>
                <a:ea typeface="Verdana"/>
              </a:rPr>
              <a:t>Actions Needed:       </a:t>
            </a:r>
            <a:r>
              <a:rPr lang="en-GB" sz="2800" b="1" dirty="0">
                <a:latin typeface="Verdana"/>
                <a:ea typeface="Verdana"/>
              </a:rPr>
              <a:t>We need your help !</a:t>
            </a:r>
            <a:endParaRPr lang="en-GB" sz="2800" b="1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1800" dirty="0">
              <a:solidFill>
                <a:srgbClr val="000000"/>
              </a:solidFill>
              <a:latin typeface="Verdana"/>
              <a:ea typeface="Verdana"/>
            </a:endParaRPr>
          </a:p>
          <a:p>
            <a:r>
              <a:rPr lang="en-GB" sz="2400" b="1" dirty="0">
                <a:solidFill>
                  <a:srgbClr val="0070C0"/>
                </a:solidFill>
                <a:latin typeface="Verdana"/>
                <a:ea typeface="Verdana"/>
              </a:rPr>
              <a:t>‘Expert by Experience’ </a:t>
            </a:r>
            <a:r>
              <a:rPr lang="en-GB" sz="2400" dirty="0">
                <a:latin typeface="Verdana"/>
                <a:ea typeface="Verdana"/>
              </a:rPr>
              <a:t>Groups.</a:t>
            </a:r>
          </a:p>
          <a:p>
            <a:r>
              <a:rPr lang="en-GB" sz="2000" dirty="0">
                <a:solidFill>
                  <a:srgbClr val="000000"/>
                </a:solidFill>
                <a:latin typeface="Verdana"/>
                <a:ea typeface="Verdana"/>
              </a:rPr>
              <a:t>Feedback from people living with dementia and their carers/families must be used to transform services and improve people's lives.</a:t>
            </a:r>
            <a:endParaRPr lang="en-GB" sz="200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sz="18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67" y="2067887"/>
            <a:ext cx="1900555" cy="4725779"/>
          </a:xfrm>
          <a:solidFill>
            <a:srgbClr val="00206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</a:p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Actions Needed</a:t>
            </a:r>
          </a:p>
          <a:p>
            <a:pPr algn="ctr"/>
            <a:endParaRPr lang="en-GB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DA9B3EA0-DEEE-FCFF-F016-6104C7FA54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" y="5539161"/>
            <a:ext cx="12239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4897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99" y="3267512"/>
            <a:ext cx="2875774" cy="1537282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algn="ctr"/>
            <a:endParaRPr lang="en-GB" dirty="0"/>
          </a:p>
          <a:p>
            <a:pPr marL="0" indent="0" algn="ctr">
              <a:buNone/>
            </a:pP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8" y="2098"/>
            <a:ext cx="6273315" cy="2217680"/>
          </a:xfrm>
          <a:solidFill>
            <a:srgbClr val="00206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algn="ctr"/>
            <a:r>
              <a:rPr lang="en-GB" sz="3200" b="1" dirty="0">
                <a:solidFill>
                  <a:schemeClr val="bg1"/>
                </a:solidFill>
                <a:latin typeface="Verdana"/>
                <a:ea typeface="Verdana"/>
              </a:rPr>
              <a:t>Questions to the Panel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4F41C77-DE99-4B13-AADC-871B4148F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978" y="176155"/>
            <a:ext cx="2351214" cy="206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5E93680-B24B-6EB3-6F66-B843941DA5E4}"/>
              </a:ext>
            </a:extLst>
          </p:cNvPr>
          <p:cNvSpPr txBox="1"/>
          <p:nvPr/>
        </p:nvSpPr>
        <p:spPr>
          <a:xfrm>
            <a:off x="337660" y="4924770"/>
            <a:ext cx="8741325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200" dirty="0">
                <a:ea typeface="+mn-lt"/>
                <a:cs typeface="+mn-lt"/>
              </a:rPr>
              <a:t>For more info Contact email:</a:t>
            </a:r>
            <a:endParaRPr lang="en-US" sz="3200" dirty="0">
              <a:ea typeface="+mn-lt"/>
              <a:cs typeface="+mn-lt"/>
            </a:endParaRPr>
          </a:p>
          <a:p>
            <a:endParaRPr lang="en-GB" sz="3200" dirty="0">
              <a:ea typeface="+mn-lt"/>
              <a:cs typeface="+mn-lt"/>
            </a:endParaRPr>
          </a:p>
          <a:p>
            <a:r>
              <a:rPr lang="en-GB" sz="3600" b="1" dirty="0">
                <a:ea typeface="+mn-lt"/>
                <a:cs typeface="+mn-lt"/>
              </a:rPr>
              <a:t>abb.pcctdementia@wales.nhs.uk</a:t>
            </a:r>
            <a:endParaRPr lang="en-US" sz="3600" b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009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4385120" y="286204"/>
            <a:ext cx="4650930" cy="1608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200" dirty="0">
                <a:solidFill>
                  <a:srgbClr val="0070C0"/>
                </a:solidFill>
              </a:rPr>
              <a:t>Welsh Government Dementia Action Plan for Wales, 2018-2022.</a:t>
            </a:r>
            <a:endParaRPr lang="en-GB" altLang="en-US" sz="3200" dirty="0"/>
          </a:p>
        </p:txBody>
      </p:sp>
      <p:pic>
        <p:nvPicPr>
          <p:cNvPr id="11267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3" r="11433"/>
          <a:stretch>
            <a:fillRect/>
          </a:stretch>
        </p:blipFill>
        <p:spPr bwMode="auto">
          <a:xfrm>
            <a:off x="357642" y="243607"/>
            <a:ext cx="3382962" cy="2671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269" name="Text Placeholder 3">
            <a:extLst>
              <a:ext uri="{FF2B5EF4-FFF2-40B4-BE49-F238E27FC236}">
                <a16:creationId xmlns:a16="http://schemas.microsoft.com/office/drawing/2014/main" id="{D69081DC-74FD-292C-EB7B-E5F4647C6EC7}"/>
              </a:ext>
            </a:extLst>
          </p:cNvPr>
          <p:cNvGraphicFramePr/>
          <p:nvPr/>
        </p:nvGraphicFramePr>
        <p:xfrm>
          <a:off x="114155" y="3016793"/>
          <a:ext cx="8797530" cy="3436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39904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013" y="48236"/>
            <a:ext cx="2330489" cy="2137890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</a:rPr>
              <a:t>Dementia</a:t>
            </a:r>
            <a:br>
              <a:rPr lang="en-GB" sz="2800" b="1" dirty="0">
                <a:solidFill>
                  <a:schemeClr val="bg1"/>
                </a:solidFill>
                <a:latin typeface="Verdana"/>
                <a:ea typeface="Verdana"/>
              </a:rPr>
            </a:br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</a:rPr>
              <a:t>care Pathway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76784" y="48135"/>
            <a:ext cx="6766558" cy="680899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2200" b="1" dirty="0">
                <a:latin typeface="Verdana"/>
                <a:ea typeface="Verdana"/>
              </a:rPr>
              <a:t>Developed by </a:t>
            </a:r>
            <a:r>
              <a:rPr lang="en-GB" sz="2800" b="1" dirty="0">
                <a:solidFill>
                  <a:schemeClr val="accent5"/>
                </a:solidFill>
                <a:latin typeface="Verdana"/>
                <a:ea typeface="Verdana"/>
              </a:rPr>
              <a:t>Improvement Cymru</a:t>
            </a:r>
            <a:r>
              <a:rPr lang="en-GB" sz="2200" b="1" dirty="0">
                <a:latin typeface="Verdana"/>
                <a:ea typeface="Verdana"/>
              </a:rPr>
              <a:t> Delivery Framework.- </a:t>
            </a:r>
          </a:p>
          <a:p>
            <a:endParaRPr lang="en-GB" sz="2200" b="1" dirty="0">
              <a:latin typeface="Verdana"/>
              <a:ea typeface="Verdana"/>
            </a:endParaRPr>
          </a:p>
          <a:p>
            <a:pPr marL="0" indent="0">
              <a:buNone/>
            </a:pPr>
            <a:endParaRPr lang="en-GB" sz="2200" b="1" dirty="0">
              <a:latin typeface="Verdana"/>
              <a:ea typeface="Verdana"/>
            </a:endParaRPr>
          </a:p>
          <a:p>
            <a:r>
              <a:rPr lang="en-GB" sz="2200" b="1" dirty="0">
                <a:latin typeface="Verdana"/>
                <a:ea typeface="Verdana"/>
              </a:rPr>
              <a:t>Three priorities.</a:t>
            </a:r>
            <a:endParaRPr lang="en-GB" sz="2200" b="1" dirty="0">
              <a:solidFill>
                <a:srgbClr val="000000"/>
              </a:solidFill>
              <a:latin typeface="Verdana"/>
              <a:ea typeface="Verdana"/>
            </a:endParaRPr>
          </a:p>
          <a:p>
            <a:endParaRPr lang="en-GB" sz="22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en-GB" sz="2200" b="1" dirty="0">
                <a:latin typeface="Verdana"/>
                <a:ea typeface="Verdana"/>
                <a:cs typeface="Arial"/>
              </a:rPr>
              <a:t>2-year</a:t>
            </a:r>
            <a:r>
              <a:rPr lang="cy" sz="2200" b="1" dirty="0">
                <a:latin typeface="Verdana"/>
                <a:ea typeface="Verdana"/>
                <a:cs typeface="Arial"/>
              </a:rPr>
              <a:t> scoping</a:t>
            </a:r>
            <a:r>
              <a:rPr lang="cy" sz="2200" b="1" dirty="0">
                <a:solidFill>
                  <a:schemeClr val="accent1">
                    <a:lumMod val="75000"/>
                  </a:schemeClr>
                </a:solidFill>
                <a:latin typeface="Verdana"/>
                <a:ea typeface="Verdana"/>
                <a:cs typeface="Arial"/>
              </a:rPr>
              <a:t>/1800 people, </a:t>
            </a:r>
            <a:r>
              <a:rPr lang="cy" sz="2200" b="1" dirty="0" err="1">
                <a:solidFill>
                  <a:schemeClr val="accent1">
                    <a:lumMod val="75000"/>
                  </a:schemeClr>
                </a:solidFill>
                <a:latin typeface="Verdana"/>
                <a:ea typeface="Verdana"/>
                <a:cs typeface="Arial"/>
              </a:rPr>
              <a:t>carers</a:t>
            </a:r>
            <a:r>
              <a:rPr lang="cy" sz="2200" b="1" dirty="0">
                <a:solidFill>
                  <a:schemeClr val="accent1">
                    <a:lumMod val="75000"/>
                  </a:schemeClr>
                </a:solidFill>
                <a:latin typeface="Verdana"/>
                <a:ea typeface="Verdana"/>
                <a:cs typeface="Arial"/>
              </a:rPr>
              <a:t> and partners</a:t>
            </a:r>
          </a:p>
          <a:p>
            <a:pPr marL="0" indent="0">
              <a:buNone/>
            </a:pPr>
            <a:endParaRPr lang="en-GB" sz="22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2200" b="1" dirty="0">
                <a:latin typeface="Verdana"/>
                <a:ea typeface="Verdana"/>
              </a:rPr>
              <a:t>Focus on </a:t>
            </a:r>
            <a:r>
              <a:rPr lang="en-GB" sz="2200" b="1" dirty="0">
                <a:solidFill>
                  <a:srgbClr val="0070C0"/>
                </a:solidFill>
                <a:latin typeface="Verdana"/>
                <a:ea typeface="Verdana"/>
              </a:rPr>
              <a:t>people living with dementia identified</a:t>
            </a:r>
            <a:r>
              <a:rPr lang="en-GB" sz="2200" b="1" dirty="0">
                <a:latin typeface="Verdana"/>
                <a:ea typeface="Verdana"/>
              </a:rPr>
              <a:t> would make a difference</a:t>
            </a:r>
          </a:p>
          <a:p>
            <a:endParaRPr lang="en-GB" sz="22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2200" b="1" dirty="0">
                <a:latin typeface="Verdana"/>
                <a:ea typeface="Verdana"/>
              </a:rPr>
              <a:t>100 standards/20 Standards</a:t>
            </a:r>
          </a:p>
          <a:p>
            <a:pPr marL="0" indent="0">
              <a:buNone/>
            </a:pPr>
            <a:endParaRPr lang="en-GB" sz="22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2200" b="1" dirty="0">
                <a:solidFill>
                  <a:srgbClr val="0070C0"/>
                </a:solidFill>
                <a:latin typeface="Verdana"/>
                <a:ea typeface="Verdana"/>
                <a:cs typeface="Arial"/>
              </a:rPr>
              <a:t>2-year</a:t>
            </a:r>
            <a:r>
              <a:rPr lang="en-US" sz="2200" b="1" dirty="0">
                <a:latin typeface="Verdana"/>
                <a:ea typeface="Verdana"/>
                <a:cs typeface="Arial"/>
              </a:rPr>
              <a:t> Delivery Framework 2021–2023 </a:t>
            </a:r>
            <a:endParaRPr lang="en-US" sz="2200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GB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GB" dirty="0">
              <a:ea typeface="Calibri" panose="020F0502020204030204"/>
              <a:cs typeface="Calibri" panose="020F0502020204030204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dirty="0"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GB" b="1" dirty="0">
              <a:solidFill>
                <a:srgbClr val="FF0000"/>
              </a:solidFill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GB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2013" y="2175640"/>
            <a:ext cx="2330489" cy="4616136"/>
          </a:xfrm>
          <a:solidFill>
            <a:srgbClr val="002060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</a:t>
            </a:r>
          </a:p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Standards</a:t>
            </a:r>
          </a:p>
          <a:p>
            <a:pPr algn="ctr"/>
            <a:endParaRPr lang="en-GB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D8BD6D3C-197C-0072-B87A-DB1B9F34B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58" y="5535514"/>
            <a:ext cx="12239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2411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CDD1646-1647-412C-B32D-60A38ED8F4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0507" y="142614"/>
            <a:ext cx="8983493" cy="6607219"/>
          </a:xfr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1B09C31A-0A87-3DBC-4321-CEA6A7E86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8" y="5681215"/>
            <a:ext cx="12239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6158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44" y="6292"/>
            <a:ext cx="2498270" cy="2051108"/>
          </a:xfrm>
          <a:solidFill>
            <a:srgbClr val="00206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Standard Descriptors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044" y="2046913"/>
            <a:ext cx="2498269" cy="4795546"/>
          </a:xfrm>
          <a:solidFill>
            <a:srgbClr val="00206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2400" b="1" dirty="0">
                <a:solidFill>
                  <a:schemeClr val="bg1"/>
                </a:solidFill>
                <a:latin typeface="Verdana"/>
                <a:ea typeface="Verdana"/>
              </a:rPr>
              <a:t>Standards </a:t>
            </a:r>
          </a:p>
          <a:p>
            <a:pPr algn="ctr"/>
            <a:r>
              <a:rPr lang="en-GB" sz="2400" b="1" dirty="0">
                <a:solidFill>
                  <a:schemeClr val="bg1"/>
                </a:solidFill>
                <a:latin typeface="Verdana"/>
                <a:ea typeface="Verdana"/>
              </a:rPr>
              <a:t>1-5</a:t>
            </a:r>
            <a:endParaRPr lang="en-GB" dirty="0">
              <a:solidFill>
                <a:schemeClr val="bg1"/>
              </a:solidFill>
              <a:latin typeface="Verdana"/>
              <a:ea typeface="Verdana"/>
            </a:endParaRP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29EE62A-6738-4040-92D9-1BBCC382B8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91100" y="6293"/>
            <a:ext cx="6548120" cy="6846652"/>
          </a:xfr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A80490A9-B02B-D615-4572-D3B7F9EF5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9" y="5665649"/>
            <a:ext cx="12239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6386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" y="-4194"/>
            <a:ext cx="2498272" cy="2061594"/>
          </a:xfrm>
          <a:solidFill>
            <a:srgbClr val="00206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Standard Descriptors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7" y="2057399"/>
            <a:ext cx="2498272" cy="4690683"/>
          </a:xfrm>
          <a:solidFill>
            <a:srgbClr val="00206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2400" b="1" dirty="0">
                <a:solidFill>
                  <a:schemeClr val="bg1"/>
                </a:solidFill>
                <a:latin typeface="Verdana"/>
                <a:ea typeface="Verdana"/>
              </a:rPr>
              <a:t>Standards</a:t>
            </a:r>
          </a:p>
          <a:p>
            <a:pPr algn="ctr"/>
            <a:r>
              <a:rPr lang="en-GB" sz="2400" b="1" dirty="0">
                <a:solidFill>
                  <a:schemeClr val="bg1"/>
                </a:solidFill>
                <a:latin typeface="Verdana"/>
                <a:ea typeface="Verdana"/>
              </a:rPr>
              <a:t> 6-10</a:t>
            </a:r>
            <a:endParaRPr lang="en-GB">
              <a:solidFill>
                <a:schemeClr val="bg1"/>
              </a:solidFill>
              <a:latin typeface="Verdana"/>
              <a:ea typeface="Verdana"/>
            </a:endParaRP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3BD6856B-65BB-46CA-A11B-E9C4B44D4E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94692" y="6292"/>
            <a:ext cx="6583227" cy="6752277"/>
          </a:xfr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442EC0A8-E3F6-2296-E8CB-ABFB19E6C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9" y="5572770"/>
            <a:ext cx="12239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855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" y="6292"/>
            <a:ext cx="2529728" cy="2051108"/>
          </a:xfrm>
          <a:solidFill>
            <a:srgbClr val="00206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Standard Descriptors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7" y="2057399"/>
            <a:ext cx="2529728" cy="4795545"/>
          </a:xfrm>
          <a:solidFill>
            <a:srgbClr val="00206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2400" b="1" dirty="0">
                <a:solidFill>
                  <a:schemeClr val="bg1"/>
                </a:solidFill>
                <a:latin typeface="Verdana"/>
                <a:ea typeface="Verdana"/>
              </a:rPr>
              <a:t>Standards </a:t>
            </a:r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11-15</a:t>
            </a: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8713E0C-28F5-47F4-B368-FFD803033F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23179" y="79696"/>
            <a:ext cx="6571208" cy="6783733"/>
          </a:xfr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B00C6FF8-7634-B46C-C5D6-451B40DB5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5680042"/>
            <a:ext cx="12239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3283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" y="-4194"/>
            <a:ext cx="2498270" cy="2061594"/>
          </a:xfrm>
          <a:solidFill>
            <a:srgbClr val="00206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Standard Descriptors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7" y="2057399"/>
            <a:ext cx="2498270" cy="4743114"/>
          </a:xfrm>
          <a:solidFill>
            <a:srgbClr val="00206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2400" b="1" dirty="0">
                <a:solidFill>
                  <a:schemeClr val="bg1"/>
                </a:solidFill>
                <a:latin typeface="Verdana"/>
                <a:ea typeface="Verdana"/>
              </a:rPr>
              <a:t>Standards </a:t>
            </a:r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16-20</a:t>
            </a: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GB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FAF0FE8-6EF4-407B-B5D6-AC52E842B7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68051" y="6292"/>
            <a:ext cx="6569829" cy="6804708"/>
          </a:xfr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D30B47D3-36C0-7FD9-9278-DC9072C97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" y="5628523"/>
            <a:ext cx="12239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693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8CEB3-21F9-4D47-84B1-545E3E6A2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" y="6292"/>
            <a:ext cx="2886261" cy="2051108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National Workstreams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098BA43-EA22-4298-B6B3-022086A934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7414" y="-1271"/>
            <a:ext cx="6174454" cy="6806322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86F6F3-22F9-4C8D-9B78-17C6E5F7DD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7" y="2057400"/>
            <a:ext cx="2886260" cy="4472221"/>
          </a:xfrm>
          <a:solidFill>
            <a:srgbClr val="002060"/>
          </a:solidFill>
        </p:spPr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endParaRPr lang="en-GB" dirty="0">
              <a:cs typeface="Calibri" panose="020F0502020204030204"/>
            </a:endParaRPr>
          </a:p>
          <a:p>
            <a:endParaRPr lang="en-GB" dirty="0">
              <a:cs typeface="Calibri" panose="020F0502020204030204"/>
            </a:endParaRPr>
          </a:p>
          <a:p>
            <a:endParaRPr lang="en-GB" dirty="0">
              <a:cs typeface="Calibri" panose="020F0502020204030204"/>
            </a:endParaRPr>
          </a:p>
          <a:p>
            <a:endParaRPr lang="en-GB" dirty="0">
              <a:cs typeface="Calibri" panose="020F0502020204030204"/>
            </a:endParaRPr>
          </a:p>
          <a:p>
            <a:endParaRPr lang="en-GB" dirty="0">
              <a:cs typeface="Calibri" panose="020F0502020204030204"/>
            </a:endParaRPr>
          </a:p>
          <a:p>
            <a:endParaRPr lang="en-GB" dirty="0">
              <a:cs typeface="Calibri" panose="020F0502020204030204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699AEE84-D4ED-1EED-0EB2-3EFF8900D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0" y="5356142"/>
            <a:ext cx="12239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7618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NHST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C4DE3CB1E60A4E9CF8BE10D65301A2" ma:contentTypeVersion="16" ma:contentTypeDescription="Create a new document." ma:contentTypeScope="" ma:versionID="8324049fbccae5aacccf4400e4bfd744">
  <xsd:schema xmlns:xsd="http://www.w3.org/2001/XMLSchema" xmlns:xs="http://www.w3.org/2001/XMLSchema" xmlns:p="http://schemas.microsoft.com/office/2006/metadata/properties" xmlns:ns2="0cfb229f-36f1-43c9-80d4-cfe67b83efb3" xmlns:ns3="10dbb786-d04b-4a39-9a1e-54d2a643c776" targetNamespace="http://schemas.microsoft.com/office/2006/metadata/properties" ma:root="true" ma:fieldsID="164765f0e98a00d8eb9b9e6f56602826" ns2:_="" ns3:_="">
    <xsd:import namespace="0cfb229f-36f1-43c9-80d4-cfe67b83efb3"/>
    <xsd:import namespace="10dbb786-d04b-4a39-9a1e-54d2a643c7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fb229f-36f1-43c9-80d4-cfe67b83ef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dbb786-d04b-4a39-9a1e-54d2a643c77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9b311e7-5e69-4f30-b647-ce19e2081bf2}" ma:internalName="TaxCatchAll" ma:showField="CatchAllData" ma:web="10dbb786-d04b-4a39-9a1e-54d2a643c77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0dbb786-d04b-4a39-9a1e-54d2a643c776">
      <UserInfo>
        <DisplayName>Tanya Strange (Aneurin Bevan UHB - Corporate Services)</DisplayName>
        <AccountId>17</AccountId>
        <AccountType/>
      </UserInfo>
      <UserInfo>
        <DisplayName>Sian Hanniford (Aneurin Bevan UHB - Corporate Services)</DisplayName>
        <AccountId>567</AccountId>
        <AccountType/>
      </UserInfo>
      <UserInfo>
        <DisplayName>Amanda Whent (Aneurin Bevan UHB - Nursing)</DisplayName>
        <AccountId>575</AccountId>
        <AccountType/>
      </UserInfo>
    </SharedWithUsers>
    <lcf76f155ced4ddcb4097134ff3c332f xmlns="0cfb229f-36f1-43c9-80d4-cfe67b83efb3">
      <Terms xmlns="http://schemas.microsoft.com/office/infopath/2007/PartnerControls"/>
    </lcf76f155ced4ddcb4097134ff3c332f>
    <TaxCatchAll xmlns="10dbb786-d04b-4a39-9a1e-54d2a643c776" xsi:nil="true"/>
  </documentManagement>
</p:properties>
</file>

<file path=customXml/itemProps1.xml><?xml version="1.0" encoding="utf-8"?>
<ds:datastoreItem xmlns:ds="http://schemas.openxmlformats.org/officeDocument/2006/customXml" ds:itemID="{C4CEF073-7B6F-42E7-A3C2-A10255B69F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fb229f-36f1-43c9-80d4-cfe67b83efb3"/>
    <ds:schemaRef ds:uri="10dbb786-d04b-4a39-9a1e-54d2a643c7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483F3B-F6E4-474A-9095-6D5B828BCA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B2DCEE-33FA-4E70-A12B-C9A7DA355CE9}">
  <ds:schemaRefs>
    <ds:schemaRef ds:uri="http://schemas.microsoft.com/office/2006/metadata/properties"/>
    <ds:schemaRef ds:uri="http://schemas.microsoft.com/office/infopath/2007/PartnerControls"/>
    <ds:schemaRef ds:uri="10dbb786-d04b-4a39-9a1e-54d2a643c776"/>
    <ds:schemaRef ds:uri="0cfb229f-36f1-43c9-80d4-cfe67b83efb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3107</TotalTime>
  <Words>431</Words>
  <Application>Microsoft Office PowerPoint</Application>
  <PresentationFormat>On-screen Show (4:3)</PresentationFormat>
  <Paragraphs>141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Verdana</vt:lpstr>
      <vt:lpstr>Wingdings</vt:lpstr>
      <vt:lpstr>Office Theme</vt:lpstr>
      <vt:lpstr>VNHST-PowerPoint-template</vt:lpstr>
      <vt:lpstr>Office Theme</vt:lpstr>
      <vt:lpstr>PowerPoint Presentation</vt:lpstr>
      <vt:lpstr>Welsh Government Dementia Action Plan for Wales, 2018-2022.</vt:lpstr>
      <vt:lpstr>Dementia care Pathway</vt:lpstr>
      <vt:lpstr>PowerPoint Presentation</vt:lpstr>
      <vt:lpstr>Standard Descriptors</vt:lpstr>
      <vt:lpstr>Standard Descriptors</vt:lpstr>
      <vt:lpstr>Standard Descriptors</vt:lpstr>
      <vt:lpstr>Standard Descriptors</vt:lpstr>
      <vt:lpstr>National Workstreams</vt:lpstr>
      <vt:lpstr>PowerPoint Presentation</vt:lpstr>
      <vt:lpstr>Charter Aims</vt:lpstr>
      <vt:lpstr>Feedback From</vt:lpstr>
      <vt:lpstr>Actions Taken</vt:lpstr>
      <vt:lpstr>Thank you</vt:lpstr>
    </vt:vector>
  </TitlesOfParts>
  <Company>Aneurin Bevan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 Learning Event</dc:title>
  <dc:creator>Tanya Strange (Aneurin Bevan UHB - Corporate Services)</dc:creator>
  <cp:lastModifiedBy>Francis Binnell (Aneurin Bevan UHB - Communications)</cp:lastModifiedBy>
  <cp:revision>711</cp:revision>
  <dcterms:created xsi:type="dcterms:W3CDTF">2020-12-14T13:05:44Z</dcterms:created>
  <dcterms:modified xsi:type="dcterms:W3CDTF">2022-08-09T14:12:44Z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0x01010095C4DE3CB1E60A4E9CF8BE10D65301A2</vt:lpwstr>
  </property>
  <property fmtid="{D5CDD505-2E9C-101B-9397-08002B2CF9AE}" pid="3" name="MediaServiceImageTags">
    <vt:lpwstr/>
  </property>
</Properties>
</file>