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57" r:id="rId9"/>
    <p:sldId id="264" r:id="rId10"/>
    <p:sldId id="265" r:id="rId11"/>
    <p:sldId id="297" r:id="rId12"/>
    <p:sldId id="266" r:id="rId13"/>
    <p:sldId id="268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5299B-9363-473D-817D-74F32D02A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8B45D6-33EA-4BEE-8CC1-920872EA77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52565-FB2C-4BE0-8402-3DCA945E0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A30E1-6896-4A33-860C-883D72374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2262D-8895-429D-AB0C-531D7A2D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698E2-D9F9-4BFC-9A3E-30323A85D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4F6735-50FC-4130-87E7-F5FF71E21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490FC-7485-4D32-92AE-B7789354E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C53A0-D37D-439B-A193-2CEA4C6CA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47D5F-7A05-465A-8C03-C21FBD63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895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A17D8F-82A4-4647-B2FA-57FAF01B88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FFC5B-06C8-465B-BA4E-A38F32711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F8D00-A53C-4A6E-AE85-68AFC3B1B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F680A-F8FF-4D01-A450-2781393C7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1A1E3-2AA6-4603-8E82-272541EA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69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88015-F540-4F70-AABB-F7AD73C22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B7469-682C-4311-808B-9199013F2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5DAD3-1E1B-485E-ADB6-F46F783D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10ECC-D33A-4E61-B9B9-D6308605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61053-CF68-47B4-B618-C06F5FDD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947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C0404-17A9-4C3D-846F-210B0AD93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A5CEFD-F955-45AF-9F58-2495D227E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6C7C6-A57C-4EED-8072-685D0A65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0DF43-93AE-4402-B5C2-C976F0A75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6A1FC-A12B-4DE5-A62C-248851AD2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466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C59F-D9B5-4065-896F-608FE0246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99B1E-7D2F-4EB3-BCDD-8250E7F849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0F9AA5-A6E2-4071-98A0-C3F564E6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94831-34A9-43AF-B65B-38FADD9C2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35BE42-A2E3-48CD-B29D-6F4C8AC5B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79BE6-6B4C-4F9F-9545-59D4B19A9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AB292-3F5D-4154-8788-6BEDF41C0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2D910-795E-49AA-B479-FA15BF0C6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6AC8D-8E14-4EEC-88BC-09BC525E6F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B4A52C-7992-4474-8978-2ADDE4A98B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642248-D664-4122-A9B8-FC0EDC6774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A1946B-E91C-4116-B7AE-1879A39C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7B1B8A-B6FC-4331-9E16-CE074DEEC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07434F-3108-4E36-B3B0-42A646B4D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92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96FBD-3F53-4D1A-A41E-820A3F9D2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FD741E-F0B6-42F2-BD70-9105BADA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78E318-B7F8-49C5-B5F3-8BF3F40C8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34C67F-40BC-4BBE-A4F5-F5F8E77F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4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023839-05FA-43EE-BF18-3B30390A8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C33A1D-B0C4-461A-A6C6-4494B7831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80D14-B902-4C75-8642-14ACEFBC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717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BF38C-8D3E-457A-8BBC-E98BF77F8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511B4-27F9-4438-985D-1A7F8AC69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23FFB-1712-4017-8C34-FA614098D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CDC799-2BA6-4FD2-96C7-EAB7DC6CA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121733-5CD0-4655-989F-9148F832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4FB57-AB65-4023-8751-0B4087371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0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2E3CF-76F7-4CD7-8D48-087D86C27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24A02C-40D9-4640-9B74-D4E1AF141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D0297-92EE-434B-A79F-4DACBF1CF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6318F-5654-47F9-B931-F8E37C2D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FD5D9-1AD8-4004-8EF2-5FAB768CC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00557-1601-4A9E-A181-BC8312C4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71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DBD171-BDC9-4BE9-AE45-94B24B8BD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846C9-5C3C-4F47-AC93-C8DF540B9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2C65E-2929-4BFA-B89D-2342A928AE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F80C-1157-40F9-90E0-C8280660C8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24A3E-3F80-4CD2-AAE1-171FE2A9B1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E9963-DCFD-48C4-9EF7-CC56D4373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7B4BF-9873-442D-B313-77DE26A02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21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05102-092F-425B-AF5E-861D075925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BA756E-1720-43CB-B25B-E724803A67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273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D/W </a:t>
            </a:r>
            <a:r>
              <a:rPr lang="en-GB" dirty="0" err="1"/>
              <a:t>Cardiothoracics</a:t>
            </a:r>
            <a:r>
              <a:rPr lang="en-GB" dirty="0"/>
              <a:t> (15/3/21)</a:t>
            </a:r>
          </a:p>
          <a:p>
            <a:pPr lvl="1"/>
            <a:r>
              <a:rPr lang="en-GB" dirty="0"/>
              <a:t>Unlikely to survive surgery</a:t>
            </a:r>
          </a:p>
          <a:p>
            <a:pPr lvl="1"/>
            <a:r>
              <a:rPr lang="en-GB" dirty="0"/>
              <a:t>Palliative treatment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Admitted GUH (medical assessment)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744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17/3/21- stable and improved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Re-discussed and transferred to </a:t>
            </a:r>
            <a:r>
              <a:rPr lang="en-GB" dirty="0" err="1"/>
              <a:t>Llandough</a:t>
            </a:r>
            <a:r>
              <a:rPr lang="en-GB" dirty="0"/>
              <a:t> hospital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143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17/3/21- transfer</a:t>
            </a:r>
          </a:p>
          <a:p>
            <a:endParaRPr lang="en-GB" dirty="0"/>
          </a:p>
          <a:p>
            <a:r>
              <a:rPr lang="en-GB" dirty="0"/>
              <a:t>18/3/21- repatriated</a:t>
            </a:r>
          </a:p>
          <a:p>
            <a:endParaRPr lang="en-GB" dirty="0"/>
          </a:p>
          <a:p>
            <a:r>
              <a:rPr lang="en-GB" dirty="0"/>
              <a:t>19/3/21- discharged home</a:t>
            </a:r>
          </a:p>
          <a:p>
            <a:endParaRPr lang="en-GB" dirty="0"/>
          </a:p>
          <a:p>
            <a:r>
              <a:rPr lang="en-GB" dirty="0"/>
              <a:t>20/4/21- DN’s requested to do bloods at home!!!</a:t>
            </a:r>
          </a:p>
        </p:txBody>
      </p:sp>
    </p:spTree>
    <p:extLst>
      <p:ext uri="{BB962C8B-B14F-4D97-AF65-F5344CB8AC3E}">
        <p14:creationId xmlns:p14="http://schemas.microsoft.com/office/powerpoint/2010/main" val="6226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Stanford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Type A- Ascending</a:t>
            </a:r>
          </a:p>
          <a:p>
            <a:pPr lvl="1"/>
            <a:r>
              <a:rPr lang="en-GB" dirty="0"/>
              <a:t>Worse prognosis</a:t>
            </a:r>
          </a:p>
          <a:p>
            <a:pPr lvl="1"/>
            <a:r>
              <a:rPr lang="en-GB" dirty="0"/>
              <a:t>Surgical management</a:t>
            </a:r>
          </a:p>
          <a:p>
            <a:pPr lvl="1"/>
            <a:endParaRPr lang="en-GB" dirty="0"/>
          </a:p>
          <a:p>
            <a:r>
              <a:rPr lang="en-GB" dirty="0"/>
              <a:t>Type B- Descending</a:t>
            </a:r>
          </a:p>
          <a:p>
            <a:pPr lvl="1"/>
            <a:r>
              <a:rPr lang="en-GB" dirty="0"/>
              <a:t>Uncomplicated- medical management</a:t>
            </a:r>
          </a:p>
        </p:txBody>
      </p:sp>
      <p:pic>
        <p:nvPicPr>
          <p:cNvPr id="1676" name="Picture 16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315" y="1690688"/>
            <a:ext cx="4947285" cy="371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59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Surgery v Conservative treatment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81737" y="1868528"/>
            <a:ext cx="3094525" cy="426553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Retrospective case review</a:t>
            </a:r>
          </a:p>
          <a:p>
            <a:r>
              <a:rPr lang="en-GB" dirty="0"/>
              <a:t>Patients over 80 with Type A dissection (n=1690)</a:t>
            </a:r>
          </a:p>
          <a:p>
            <a:r>
              <a:rPr lang="en-GB" dirty="0"/>
              <a:t>Surgery v conservative treatment</a:t>
            </a:r>
          </a:p>
          <a:p>
            <a:r>
              <a:rPr lang="en-GB" dirty="0"/>
              <a:t>Death in hospital</a:t>
            </a:r>
          </a:p>
          <a:p>
            <a:r>
              <a:rPr lang="en-GB" dirty="0"/>
              <a:t>Event free survival</a:t>
            </a:r>
          </a:p>
          <a:p>
            <a:r>
              <a:rPr lang="en-GB" dirty="0"/>
              <a:t>Hospital mortality 15.6% v 51.1%</a:t>
            </a:r>
          </a:p>
          <a:p>
            <a:r>
              <a:rPr lang="en-GB" dirty="0"/>
              <a:t>Event rate 37.2% v 36%</a:t>
            </a:r>
          </a:p>
        </p:txBody>
      </p:sp>
    </p:spTree>
    <p:extLst>
      <p:ext uri="{BB962C8B-B14F-4D97-AF65-F5344CB8AC3E}">
        <p14:creationId xmlns:p14="http://schemas.microsoft.com/office/powerpoint/2010/main" val="189328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81M</a:t>
            </a:r>
          </a:p>
          <a:p>
            <a:r>
              <a:rPr lang="en-GB" dirty="0"/>
              <a:t>Sudden onset headache early hours of morning</a:t>
            </a:r>
          </a:p>
          <a:p>
            <a:r>
              <a:rPr lang="en-GB" dirty="0"/>
              <a:t>Chest pain radiating to right arm later in the day</a:t>
            </a:r>
          </a:p>
          <a:p>
            <a:r>
              <a:rPr lang="en-GB" dirty="0"/>
              <a:t>Pain worse on inspiration</a:t>
            </a:r>
          </a:p>
          <a:p>
            <a:r>
              <a:rPr lang="en-GB" dirty="0"/>
              <a:t>Grey/ clammy</a:t>
            </a:r>
          </a:p>
          <a:p>
            <a:r>
              <a:rPr lang="en-GB" dirty="0"/>
              <a:t>Mottled</a:t>
            </a:r>
          </a:p>
          <a:p>
            <a:r>
              <a:rPr lang="en-GB" dirty="0"/>
              <a:t>Reduced GCS- transient</a:t>
            </a:r>
          </a:p>
          <a:p>
            <a:r>
              <a:rPr lang="en-GB" dirty="0"/>
              <a:t>Further similar episodes at handover to ED</a:t>
            </a:r>
          </a:p>
        </p:txBody>
      </p:sp>
    </p:spTree>
    <p:extLst>
      <p:ext uri="{BB962C8B-B14F-4D97-AF65-F5344CB8AC3E}">
        <p14:creationId xmlns:p14="http://schemas.microsoft.com/office/powerpoint/2010/main" val="213679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PMH:</a:t>
            </a:r>
          </a:p>
          <a:p>
            <a:pPr lvl="1"/>
            <a:r>
              <a:rPr lang="en-GB" dirty="0"/>
              <a:t>Bronchiectasis</a:t>
            </a:r>
          </a:p>
          <a:p>
            <a:pPr lvl="1"/>
            <a:r>
              <a:rPr lang="en-GB" dirty="0"/>
              <a:t>BPH</a:t>
            </a:r>
          </a:p>
          <a:p>
            <a:pPr lvl="1"/>
            <a:r>
              <a:rPr lang="en-GB" dirty="0"/>
              <a:t>HTN</a:t>
            </a:r>
          </a:p>
          <a:p>
            <a:pPr lvl="1"/>
            <a:r>
              <a:rPr lang="en-GB" dirty="0"/>
              <a:t>OA</a:t>
            </a:r>
          </a:p>
          <a:p>
            <a:pPr lvl="1"/>
            <a:endParaRPr lang="en-GB" dirty="0"/>
          </a:p>
          <a:p>
            <a:r>
              <a:rPr lang="en-GB" dirty="0"/>
              <a:t>Independent ADL’s</a:t>
            </a:r>
          </a:p>
        </p:txBody>
      </p:sp>
    </p:spTree>
    <p:extLst>
      <p:ext uri="{BB962C8B-B14F-4D97-AF65-F5344CB8AC3E}">
        <p14:creationId xmlns:p14="http://schemas.microsoft.com/office/powerpoint/2010/main" val="228961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JVP raised 6cm</a:t>
            </a:r>
          </a:p>
          <a:p>
            <a:r>
              <a:rPr lang="en-GB" dirty="0"/>
              <a:t>Peripherally shutdown</a:t>
            </a:r>
          </a:p>
          <a:p>
            <a:r>
              <a:rPr lang="en-GB" dirty="0"/>
              <a:t>Quiet breath sounds in general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36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0" t="24764" r="437" b="1050"/>
          <a:stretch/>
        </p:blipFill>
        <p:spPr>
          <a:xfrm>
            <a:off x="1825204" y="1690688"/>
            <a:ext cx="8541592" cy="448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9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Aorta max 2.5cm</a:t>
            </a:r>
          </a:p>
          <a:p>
            <a:endParaRPr lang="en-GB" dirty="0"/>
          </a:p>
          <a:p>
            <a:r>
              <a:rPr lang="en-GB" dirty="0"/>
              <a:t>Pericardial effusion</a:t>
            </a:r>
          </a:p>
        </p:txBody>
      </p:sp>
    </p:spTree>
    <p:extLst>
      <p:ext uri="{BB962C8B-B14F-4D97-AF65-F5344CB8AC3E}">
        <p14:creationId xmlns:p14="http://schemas.microsoft.com/office/powerpoint/2010/main" val="3668994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825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2071260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CT aorta:</a:t>
            </a:r>
          </a:p>
          <a:p>
            <a:endParaRPr lang="en-GB" dirty="0"/>
          </a:p>
          <a:p>
            <a:r>
              <a:rPr lang="en-GB" dirty="0"/>
              <a:t>Type A dissection</a:t>
            </a:r>
          </a:p>
          <a:p>
            <a:endParaRPr lang="en-GB" dirty="0"/>
          </a:p>
          <a:p>
            <a:r>
              <a:rPr lang="en-GB" dirty="0" err="1"/>
              <a:t>Haemopericardium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57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DC1A4119E41146A3025DAD4EFA6811" ma:contentTypeVersion="13" ma:contentTypeDescription="Create a new document." ma:contentTypeScope="" ma:versionID="ca48d9c364451a4790863947fc7000b4">
  <xsd:schema xmlns:xsd="http://www.w3.org/2001/XMLSchema" xmlns:xs="http://www.w3.org/2001/XMLSchema" xmlns:p="http://schemas.microsoft.com/office/2006/metadata/properties" xmlns:ns2="ad647b8f-8239-4126-8166-9dee6ee1e4e3" xmlns:ns3="f5cb15d1-33c4-4775-8623-f15f819f7253" targetNamespace="http://schemas.microsoft.com/office/2006/metadata/properties" ma:root="true" ma:fieldsID="fbb6e1f8c4d432eb0c94da41d505f6f7" ns2:_="" ns3:_="">
    <xsd:import namespace="ad647b8f-8239-4126-8166-9dee6ee1e4e3"/>
    <xsd:import namespace="f5cb15d1-33c4-4775-8623-f15f819f725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647b8f-8239-4126-8166-9dee6ee1e4e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ac89cb-0678-4bbc-8d0d-bb463c4d8cff}" ma:internalName="TaxCatchAll" ma:showField="CatchAllData" ma:web="ad647b8f-8239-4126-8166-9dee6ee1e4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cb15d1-33c4-4775-8623-f15f819f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cb15d1-33c4-4775-8623-f15f819f7253">
      <Terms xmlns="http://schemas.microsoft.com/office/infopath/2007/PartnerControls"/>
    </lcf76f155ced4ddcb4097134ff3c332f>
    <TaxCatchAll xmlns="ad647b8f-8239-4126-8166-9dee6ee1e4e3" xsi:nil="true"/>
  </documentManagement>
</p:properties>
</file>

<file path=customXml/itemProps1.xml><?xml version="1.0" encoding="utf-8"?>
<ds:datastoreItem xmlns:ds="http://schemas.openxmlformats.org/officeDocument/2006/customXml" ds:itemID="{CE36F447-F52D-4B53-A432-6CD02EA4904D}"/>
</file>

<file path=customXml/itemProps2.xml><?xml version="1.0" encoding="utf-8"?>
<ds:datastoreItem xmlns:ds="http://schemas.openxmlformats.org/officeDocument/2006/customXml" ds:itemID="{8B0ACE05-23D3-48C5-AF01-B42E67F226AC}"/>
</file>

<file path=customXml/itemProps3.xml><?xml version="1.0" encoding="utf-8"?>
<ds:datastoreItem xmlns:ds="http://schemas.openxmlformats.org/officeDocument/2006/customXml" ds:itemID="{9EA4FAB9-98EE-4C90-83EE-872DF99DB0B9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176</Words>
  <Application>Microsoft Office PowerPoint</Application>
  <PresentationFormat>Widescreen</PresentationFormat>
  <Paragraphs>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Examination</vt:lpstr>
      <vt:lpstr>ECG</vt:lpstr>
      <vt:lpstr>EDUSS</vt:lpstr>
      <vt:lpstr>Plan?</vt:lpstr>
      <vt:lpstr>PowerPoint Presentation</vt:lpstr>
      <vt:lpstr>PowerPoint Presentation</vt:lpstr>
      <vt:lpstr>Next steps</vt:lpstr>
      <vt:lpstr>PowerPoint Presentation</vt:lpstr>
      <vt:lpstr>PowerPoint Presentation</vt:lpstr>
      <vt:lpstr>Stanford Classification</vt:lpstr>
      <vt:lpstr>Surgery v Conservative treatment</vt:lpstr>
    </vt:vector>
  </TitlesOfParts>
  <Company>Aneurin Bevan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Hobbs (Aneurin Bevan UHB - Accident and Emergency)</dc:creator>
  <cp:lastModifiedBy>Ryan Hobbs (Aneurin Bevan UHB - Accident and Emergency)</cp:lastModifiedBy>
  <cp:revision>1</cp:revision>
  <dcterms:created xsi:type="dcterms:W3CDTF">2022-05-04T13:23:28Z</dcterms:created>
  <dcterms:modified xsi:type="dcterms:W3CDTF">2022-05-04T13:25:11Z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0x010100DFDC1A4119E41146A3025DAD4EFA6811</vt:lpwstr>
  </property>
  <property fmtid="{D5CDD505-2E9C-101B-9397-08002B2CF9AE}" pid="3" name="MediaServiceImageTags">
    <vt:lpwstr/>
  </property>
</Properties>
</file>