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304" r:id="rId3"/>
    <p:sldId id="30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51DE5-F57B-4090-AB5A-3C72E632CC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33AC92-AEA2-48BE-AA32-58DC7A6233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212B3-4D0C-490C-B423-A3DA3732F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B54BE-C73C-4827-981E-C93F4194F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A21EC-21BC-4905-86A6-327A41ABA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18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21CA7-EF95-47EB-B20A-AA356CE33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164410-97FC-4C58-9205-3A18E50EF5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70E72-91D7-4C5F-8A8A-AD4ACA738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52B418-5C4E-4F1C-B8F2-FD166E205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5BB27-A846-454A-813B-BC0BC9FEB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66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DC5BA3-3543-4B24-9AA9-4B1D203F89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B9AB09-F788-4381-BD1C-C55E2302B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E238B-99FE-43E3-8AEF-A958F3692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CF65F-EFC7-41EE-8DD5-96B3C8D6D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64E29-85CC-4071-A76D-533CCEE3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77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D1A9F-4992-4F24-8B99-025D6C08B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E2630-B177-466F-A556-21A37825F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B9C92-CA77-4729-8931-B5254ECC3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5A67D-7B76-4440-A214-30746F976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C292C-ABC0-4B9A-8CE5-19F2C99BA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598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B31E6-1DFB-4F5A-9097-8353F7FC5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36667-6FA1-42AE-8628-945FD6AFC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AE21B-C2E0-4F1B-B321-66740F0F0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D01E2-A35E-4AB1-8494-6953A5B27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6A141E-0C79-4DDA-808C-F9253642E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10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207C7-3289-437C-9450-864696D0F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8FFFA-FD53-4117-A8A8-98E009E566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BF078B-E5CD-4A04-B737-479D6BC7E6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AE664F-73B3-4921-A217-CA8444443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965878-F5C8-43D6-AD2B-3E8F960CD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B5867-E3B0-4D70-B89E-C630230D6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7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A6B0C-0ED8-4899-9F85-1BF3082FE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2CABA-9D05-481D-A1FC-255EEC3F6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30E964-6E68-4140-83B7-D0587E24F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6E30A6-DB03-4812-9DFF-7ACE4D75B1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850174-D0D8-475F-AA15-32913C3735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BA841E-0262-4E96-8338-461C44057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575E11-3BA7-4A36-BCEE-5B94D7EF1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F4F42D-8DA3-4563-8470-983769E63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766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26BCA-52CD-43A4-AA9B-F9C67103C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845E5E-16E3-47A4-9942-B497120A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3E2897-CEAC-4E5F-910F-A2B1D429F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FFC3A9-900E-41B8-9D52-1346C6BB5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77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B73BC3-C3C0-4F9B-ABC7-3CAE8BF04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C6A6FC-07C9-451D-A710-E434F162A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FABE0D-5F59-420C-946C-13A6C0741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815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84B8B-061F-415D-9A10-9BBEFCC28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6CD48-C231-4BCF-9AB3-F6FB952C4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6AE455-BC54-41FB-9C98-9050875815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176D6-666B-464B-AFCB-118EFB2AB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84406E-CD07-4302-8ADD-0C4E94001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4EA17A-68C7-4D7D-9F7C-D5398ECBE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90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59802-A037-49C5-98FD-EE59CC79C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5E2AB8-64D0-4039-B6FB-EA063FA9CC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2199E4-EFAF-4A92-BAA7-77FB8BF16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06951B-B662-44A5-B95A-7A056BA79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AE583F-8AF7-4B40-A5C4-5D3CD16FA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B0E4E2-E014-44C1-9495-251B2B477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840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76C547-B479-4E11-A8BE-822532E8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1C7339-698B-47EB-8EAA-708C3E371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E81BB-ECF2-4F96-8C98-6A98A48A57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F77A4-70A4-4BEF-9C25-52D486B265B4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FD059E-B79A-41CE-94DA-7536C7009E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1CC87-F6A4-40AB-8224-B337F54107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47C18-BD2A-4E72-B426-85E3C18E9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513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20"/>
          <p:cNvSpPr/>
          <p:nvPr/>
        </p:nvSpPr>
        <p:spPr>
          <a:xfrm>
            <a:off x="10621695" y="361133"/>
            <a:ext cx="1291076" cy="1286039"/>
          </a:xfrm>
          <a:prstGeom prst="ellipse">
            <a:avLst/>
          </a:prstGeom>
          <a:solidFill>
            <a:schemeClr val="accent6">
              <a:satOff val="12785"/>
              <a:lumOff val="-23589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1130300">
              <a:lnSpc>
                <a:spcPct val="100000"/>
              </a:lnSpc>
              <a:spcBef>
                <a:spcPts val="0"/>
              </a:spcBef>
              <a:defRPr sz="5000" b="1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sz="2500"/>
              <a:t>20</a:t>
            </a:r>
          </a:p>
        </p:txBody>
      </p:sp>
      <p:sp>
        <p:nvSpPr>
          <p:cNvPr id="597" name="A previously well 50 year old man presents with sudden onset, severe sharp chest pain, maximal at onset."/>
          <p:cNvSpPr/>
          <p:nvPr/>
        </p:nvSpPr>
        <p:spPr>
          <a:xfrm>
            <a:off x="825500" y="825500"/>
            <a:ext cx="9525000" cy="978912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marL="103909" indent="-103909" defTabSz="457200">
              <a:lnSpc>
                <a:spcPct val="100000"/>
              </a:lnSpc>
              <a:spcBef>
                <a:spcPts val="0"/>
              </a:spcBef>
              <a:buSzPct val="100000"/>
              <a:buChar char="•"/>
              <a:defRPr sz="3200" b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rPr sz="1600"/>
              <a:t>A previously well 50 year old man presents with sudden onset, severe sharp chest pain, maximal at onset.</a:t>
            </a:r>
          </a:p>
        </p:txBody>
      </p:sp>
      <p:sp>
        <p:nvSpPr>
          <p:cNvPr id="598" name="Aortic dissection ( Clinically 3 times more common than AAA rupture)…"/>
          <p:cNvSpPr txBox="1"/>
          <p:nvPr/>
        </p:nvSpPr>
        <p:spPr>
          <a:xfrm>
            <a:off x="6578388" y="2297896"/>
            <a:ext cx="5068411" cy="2852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>
            <a:spAutoFit/>
          </a:bodyPr>
          <a:lstStyle/>
          <a:p>
            <a:pPr defTabSz="228600">
              <a:defRPr sz="2800">
                <a:latin typeface="Verdana"/>
                <a:ea typeface="Verdana"/>
                <a:cs typeface="Verdana"/>
                <a:sym typeface="Verdana"/>
              </a:defRPr>
            </a:pPr>
            <a:r>
              <a:rPr sz="1400" b="1"/>
              <a:t>Aortic dissection</a:t>
            </a:r>
            <a:r>
              <a:rPr sz="1400"/>
              <a:t> ( Clinically 3 times more common than AAA rupture)</a:t>
            </a:r>
          </a:p>
          <a:p>
            <a:pPr defTabSz="228600">
              <a:defRPr sz="2800">
                <a:latin typeface="Verdana"/>
                <a:ea typeface="Verdana"/>
                <a:cs typeface="Verdana"/>
                <a:sym typeface="Verdana"/>
              </a:defRPr>
            </a:pPr>
            <a:endParaRPr sz="1400"/>
          </a:p>
          <a:p>
            <a:pPr defTabSz="228600">
              <a:defRPr sz="2800">
                <a:latin typeface="Verdana"/>
                <a:ea typeface="Verdana"/>
                <a:cs typeface="Verdana"/>
                <a:sym typeface="Verdana"/>
              </a:defRPr>
            </a:pPr>
            <a:r>
              <a:rPr sz="1400"/>
              <a:t>Retrosternal chest pain, classically anterior dissection </a:t>
            </a:r>
          </a:p>
          <a:p>
            <a:pPr defTabSz="228600">
              <a:defRPr sz="2800">
                <a:latin typeface="Verdana"/>
                <a:ea typeface="Verdana"/>
                <a:cs typeface="Verdana"/>
                <a:sym typeface="Verdana"/>
              </a:defRPr>
            </a:pPr>
            <a:r>
              <a:rPr sz="1400"/>
              <a:t>Interscapular pain, classically descending aorta</a:t>
            </a:r>
          </a:p>
          <a:p>
            <a:pPr defTabSz="228600">
              <a:defRPr sz="2800">
                <a:latin typeface="Verdana"/>
                <a:ea typeface="Verdana"/>
                <a:cs typeface="Verdana"/>
                <a:sym typeface="Verdana"/>
              </a:defRPr>
            </a:pPr>
            <a:endParaRPr sz="1400"/>
          </a:p>
          <a:p>
            <a:pPr defTabSz="228600">
              <a:defRPr sz="2800">
                <a:latin typeface="Verdana"/>
                <a:ea typeface="Verdana"/>
                <a:cs typeface="Verdana"/>
                <a:sym typeface="Verdana"/>
              </a:defRPr>
            </a:pPr>
            <a:r>
              <a:rPr sz="1400" b="1"/>
              <a:t>severe pain</a:t>
            </a:r>
            <a:r>
              <a:rPr sz="1400"/>
              <a:t> 90% / </a:t>
            </a:r>
            <a:r>
              <a:rPr sz="1400" b="1"/>
              <a:t>sudden onset</a:t>
            </a:r>
            <a:r>
              <a:rPr sz="1400"/>
              <a:t> 90% / </a:t>
            </a:r>
            <a:r>
              <a:rPr sz="1400" b="1"/>
              <a:t>sharp</a:t>
            </a:r>
            <a:r>
              <a:rPr sz="1400"/>
              <a:t> 64% / </a:t>
            </a:r>
            <a:r>
              <a:rPr sz="1400" b="1"/>
              <a:t>tearing</a:t>
            </a:r>
            <a:r>
              <a:rPr sz="1400"/>
              <a:t> 50% / </a:t>
            </a:r>
            <a:r>
              <a:rPr sz="1400" b="1"/>
              <a:t>migrating</a:t>
            </a:r>
            <a:r>
              <a:rPr sz="1400"/>
              <a:t> 16% / </a:t>
            </a:r>
            <a:r>
              <a:rPr sz="1400" b="1"/>
              <a:t>Down the back</a:t>
            </a:r>
            <a:r>
              <a:rPr sz="1400"/>
              <a:t> 46%</a:t>
            </a:r>
          </a:p>
          <a:p>
            <a:pPr defTabSz="228600">
              <a:defRPr sz="2800">
                <a:latin typeface="Verdana"/>
                <a:ea typeface="Verdana"/>
                <a:cs typeface="Verdana"/>
                <a:sym typeface="Verdana"/>
              </a:defRPr>
            </a:pPr>
            <a:endParaRPr sz="1400"/>
          </a:p>
          <a:p>
            <a:pPr defTabSz="228600">
              <a:defRPr sz="2800">
                <a:latin typeface="Verdana"/>
                <a:ea typeface="Verdana"/>
                <a:cs typeface="Verdana"/>
                <a:sym typeface="Verdana"/>
              </a:defRPr>
            </a:pPr>
            <a:r>
              <a:rPr sz="1400"/>
              <a:t>End organ symptoms (neurological, syncope, seizure, limb parasthesias, CVA Sx, ﬂank pain, SOB) </a:t>
            </a:r>
          </a:p>
          <a:p>
            <a:pPr defTabSz="228600">
              <a:defRPr sz="2800">
                <a:latin typeface="Verdana"/>
                <a:ea typeface="Verdana"/>
                <a:cs typeface="Verdana"/>
                <a:sym typeface="Verdana"/>
              </a:defRPr>
            </a:pPr>
            <a:r>
              <a:rPr sz="1400"/>
              <a:t>Aortic regurgitation / HTN</a:t>
            </a:r>
          </a:p>
        </p:txBody>
      </p:sp>
      <p:sp>
        <p:nvSpPr>
          <p:cNvPr id="599" name="Arrow"/>
          <p:cNvSpPr/>
          <p:nvPr/>
        </p:nvSpPr>
        <p:spPr>
          <a:xfrm>
            <a:off x="5654800" y="2269169"/>
            <a:ext cx="635001" cy="635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565150">
              <a:defRPr sz="32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pPr>
            <a:endParaRPr sz="1600"/>
          </a:p>
        </p:txBody>
      </p:sp>
      <p:sp>
        <p:nvSpPr>
          <p:cNvPr id="600" name="What is the most likely diagnosis?"/>
          <p:cNvSpPr txBox="1"/>
          <p:nvPr/>
        </p:nvSpPr>
        <p:spPr>
          <a:xfrm>
            <a:off x="827796" y="2180269"/>
            <a:ext cx="3851601" cy="820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5000" b="1">
                <a:solidFill>
                  <a:srgbClr val="0171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rPr sz="2500"/>
              <a:t>What is the most likely diagnosis?</a:t>
            </a:r>
          </a:p>
        </p:txBody>
      </p:sp>
      <p:sp>
        <p:nvSpPr>
          <p:cNvPr id="601" name="ANSWER:"/>
          <p:cNvSpPr/>
          <p:nvPr/>
        </p:nvSpPr>
        <p:spPr>
          <a:xfrm>
            <a:off x="702625" y="2904170"/>
            <a:ext cx="4910988" cy="28575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defTabSz="11303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sz="1600"/>
              <a:t>ANSWER: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1000" fill="hold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Stanford…"/>
          <p:cNvSpPr txBox="1"/>
          <p:nvPr/>
        </p:nvSpPr>
        <p:spPr>
          <a:xfrm>
            <a:off x="6108497" y="970325"/>
            <a:ext cx="4121173" cy="2513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 defTabSz="228600"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 b="1"/>
              <a:t>Stanford</a:t>
            </a:r>
            <a:r>
              <a:rPr sz="1600"/>
              <a:t> </a:t>
            </a:r>
          </a:p>
          <a:p>
            <a:pPr marL="51955" indent="-51955" defTabSz="228600">
              <a:buSzPct val="100000"/>
              <a:buChar char="•"/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Type A - ascending aorta involved, surgery needed </a:t>
            </a:r>
          </a:p>
          <a:p>
            <a:pPr marL="51955" indent="-51955" defTabSz="228600">
              <a:buSzPct val="100000"/>
              <a:buChar char="•"/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Type B - aorta beyond left subclavian artery, can be medically managed </a:t>
            </a:r>
          </a:p>
          <a:p>
            <a:pPr defTabSz="228600"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 b="1"/>
              <a:t>DeBakey</a:t>
            </a:r>
            <a:r>
              <a:rPr sz="1600"/>
              <a:t> </a:t>
            </a:r>
          </a:p>
          <a:p>
            <a:pPr marL="51955" indent="-51955" defTabSz="228600">
              <a:buSzPct val="100000"/>
              <a:buChar char="•"/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1 - entire aorta </a:t>
            </a:r>
          </a:p>
          <a:p>
            <a:pPr marL="51955" indent="-51955" defTabSz="228600">
              <a:buSzPct val="100000"/>
              <a:buChar char="•"/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2 - conﬁned to the ascending aorta </a:t>
            </a:r>
          </a:p>
          <a:p>
            <a:pPr marL="51955" indent="-51955" defTabSz="228600">
              <a:buSzPct val="100000"/>
              <a:buChar char="•"/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3 - Descending aorta distal to the subclavian artery</a:t>
            </a:r>
          </a:p>
        </p:txBody>
      </p:sp>
      <p:sp>
        <p:nvSpPr>
          <p:cNvPr id="604" name="How do we classify aortic dissection?"/>
          <p:cNvSpPr txBox="1"/>
          <p:nvPr/>
        </p:nvSpPr>
        <p:spPr>
          <a:xfrm>
            <a:off x="871884" y="870724"/>
            <a:ext cx="3622139" cy="820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5000" b="1">
                <a:solidFill>
                  <a:srgbClr val="EE220C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rPr sz="2500"/>
              <a:t>How do we classify aortic dissection?</a:t>
            </a:r>
          </a:p>
        </p:txBody>
      </p:sp>
      <p:sp>
        <p:nvSpPr>
          <p:cNvPr id="605" name="Arrow"/>
          <p:cNvSpPr/>
          <p:nvPr/>
        </p:nvSpPr>
        <p:spPr>
          <a:xfrm>
            <a:off x="5081472" y="959624"/>
            <a:ext cx="635001" cy="635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565150">
              <a:defRPr sz="32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pPr>
            <a:endParaRPr sz="1600"/>
          </a:p>
        </p:txBody>
      </p:sp>
      <p:sp>
        <p:nvSpPr>
          <p:cNvPr id="606" name="20"/>
          <p:cNvSpPr/>
          <p:nvPr/>
        </p:nvSpPr>
        <p:spPr>
          <a:xfrm>
            <a:off x="10621695" y="361133"/>
            <a:ext cx="1291076" cy="1286039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algn="ctr" defTabSz="1130300">
              <a:lnSpc>
                <a:spcPct val="100000"/>
              </a:lnSpc>
              <a:spcBef>
                <a:spcPts val="0"/>
              </a:spcBef>
              <a:defRPr sz="5000" b="1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sz="2500"/>
              <a:t>20</a:t>
            </a:r>
          </a:p>
        </p:txBody>
      </p:sp>
      <p:pic>
        <p:nvPicPr>
          <p:cNvPr id="60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68" y="2187907"/>
            <a:ext cx="4121173" cy="3817700"/>
          </a:xfrm>
          <a:prstGeom prst="rect">
            <a:avLst/>
          </a:prstGeom>
          <a:ln w="12700">
            <a:miter lim="400000"/>
          </a:ln>
        </p:spPr>
      </p:pic>
      <p:sp>
        <p:nvSpPr>
          <p:cNvPr id="608" name="ANSWER:"/>
          <p:cNvSpPr/>
          <p:nvPr/>
        </p:nvSpPr>
        <p:spPr>
          <a:xfrm>
            <a:off x="6108497" y="880297"/>
            <a:ext cx="4121173" cy="254870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/>
          <a:lstStyle>
            <a:lvl1pPr defTabSz="11303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sz="1600"/>
              <a:t>ANSWER:</a:t>
            </a:r>
          </a:p>
        </p:txBody>
      </p:sp>
      <p:sp>
        <p:nvSpPr>
          <p:cNvPr id="609" name="REVEAL:"/>
          <p:cNvSpPr/>
          <p:nvPr/>
        </p:nvSpPr>
        <p:spPr>
          <a:xfrm>
            <a:off x="742929" y="2239984"/>
            <a:ext cx="3880048" cy="371354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/>
          <a:lstStyle>
            <a:lvl1pPr defTabSz="11303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sz="1600"/>
              <a:t>REVEAL: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1000" fill="hold"/>
                                        <p:tgtEl>
                                          <p:spTgt spid="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1000" fill="hold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8" grpId="0" animBg="1" advAuto="0"/>
      <p:bldP spid="609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631" y="2995125"/>
            <a:ext cx="4889842" cy="3045375"/>
          </a:xfrm>
          <a:prstGeom prst="rect">
            <a:avLst/>
          </a:prstGeom>
          <a:ln w="12700">
            <a:miter lim="400000"/>
          </a:ln>
        </p:spPr>
      </p:pic>
      <p:sp>
        <p:nvSpPr>
          <p:cNvPr id="612" name="What are the risk factors?"/>
          <p:cNvSpPr txBox="1"/>
          <p:nvPr/>
        </p:nvSpPr>
        <p:spPr>
          <a:xfrm>
            <a:off x="871884" y="870724"/>
            <a:ext cx="3622139" cy="820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5000" b="1">
                <a:solidFill>
                  <a:srgbClr val="EE220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500"/>
              <a:t>What are the risk factors?</a:t>
            </a:r>
          </a:p>
        </p:txBody>
      </p:sp>
      <p:sp>
        <p:nvSpPr>
          <p:cNvPr id="613" name="Arrow"/>
          <p:cNvSpPr/>
          <p:nvPr/>
        </p:nvSpPr>
        <p:spPr>
          <a:xfrm>
            <a:off x="5081472" y="959624"/>
            <a:ext cx="635001" cy="635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565150">
              <a:defRPr sz="32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pPr>
            <a:endParaRPr sz="1600"/>
          </a:p>
        </p:txBody>
      </p:sp>
      <p:sp>
        <p:nvSpPr>
          <p:cNvPr id="614" name="Inherited disease…"/>
          <p:cNvSpPr txBox="1"/>
          <p:nvPr/>
        </p:nvSpPr>
        <p:spPr>
          <a:xfrm>
            <a:off x="6303920" y="824568"/>
            <a:ext cx="4436792" cy="275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 defTabSz="228600">
              <a:defRPr sz="3200" b="1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Inherited disease</a:t>
            </a:r>
          </a:p>
          <a:p>
            <a:pPr marL="51955" indent="-51955" defTabSz="228600">
              <a:buSzPct val="100000"/>
              <a:buChar char="•"/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Marfans syndrome, Ehlers-Danlos type IV, Turners syndrome </a:t>
            </a:r>
          </a:p>
          <a:p>
            <a:pPr defTabSz="228600">
              <a:defRPr sz="3200" b="1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Aortic wall stress</a:t>
            </a:r>
          </a:p>
          <a:p>
            <a:pPr defTabSz="228600"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• HTN 72%</a:t>
            </a:r>
          </a:p>
          <a:p>
            <a:pPr defTabSz="228600"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• previous surgery, structural abnormality, iatrogenic (cath lab), syphilis, GC arteritis, cocaine </a:t>
            </a:r>
          </a:p>
          <a:p>
            <a:pPr defTabSz="228600"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 b="1"/>
              <a:t>Reduced resistance aortic wall</a:t>
            </a:r>
          </a:p>
          <a:p>
            <a:pPr defTabSz="228600"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• Increasing age</a:t>
            </a:r>
          </a:p>
          <a:p>
            <a:pPr marL="51955" indent="-51955" defTabSz="228600">
              <a:buSzPct val="100000"/>
              <a:buChar char="•"/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sz="1600"/>
              <a:t>Pregnancy?</a:t>
            </a:r>
          </a:p>
        </p:txBody>
      </p:sp>
      <p:sp>
        <p:nvSpPr>
          <p:cNvPr id="615" name="ANSWER:"/>
          <p:cNvSpPr/>
          <p:nvPr/>
        </p:nvSpPr>
        <p:spPr>
          <a:xfrm>
            <a:off x="6130663" y="758026"/>
            <a:ext cx="4664290" cy="2826272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/>
          <a:lstStyle>
            <a:lvl1pPr defTabSz="11303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sz="1600"/>
              <a:t>ANSWER:</a:t>
            </a:r>
          </a:p>
        </p:txBody>
      </p:sp>
      <p:sp>
        <p:nvSpPr>
          <p:cNvPr id="616" name="20"/>
          <p:cNvSpPr/>
          <p:nvPr/>
        </p:nvSpPr>
        <p:spPr>
          <a:xfrm>
            <a:off x="10621695" y="361133"/>
            <a:ext cx="1291076" cy="1286039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algn="ctr" defTabSz="1130300">
              <a:lnSpc>
                <a:spcPct val="100000"/>
              </a:lnSpc>
              <a:spcBef>
                <a:spcPts val="0"/>
              </a:spcBef>
              <a:defRPr sz="5000" b="1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sz="2500"/>
              <a:t>20</a:t>
            </a:r>
          </a:p>
        </p:txBody>
      </p:sp>
      <p:sp>
        <p:nvSpPr>
          <p:cNvPr id="617" name="REVEAL:"/>
          <p:cNvSpPr/>
          <p:nvPr/>
        </p:nvSpPr>
        <p:spPr>
          <a:xfrm>
            <a:off x="799637" y="2898288"/>
            <a:ext cx="4916836" cy="3034582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/>
          <a:lstStyle>
            <a:lvl1pPr defTabSz="11303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sz="1600"/>
              <a:t>REVEAL:</a:t>
            </a:r>
          </a:p>
        </p:txBody>
      </p:sp>
      <p:sp>
        <p:nvSpPr>
          <p:cNvPr id="618" name="Calendar"/>
          <p:cNvSpPr txBox="1"/>
          <p:nvPr/>
        </p:nvSpPr>
        <p:spPr>
          <a:xfrm>
            <a:off x="10474940" y="6052257"/>
            <a:ext cx="493725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r>
              <a:rPr sz="900" u="sng">
                <a:hlinkClick r:id="" action="ppaction://hlinkshowjump?jump=firstslide"/>
              </a:rPr>
              <a:t>Calendar</a:t>
            </a:r>
            <a:r>
              <a:rPr sz="9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1000" fill="hold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1000" fill="hold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" grpId="0" animBg="1" advAuto="0"/>
      <p:bldP spid="617" grpId="0" animBg="1" advAuto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DC1A4119E41146A3025DAD4EFA6811" ma:contentTypeVersion="13" ma:contentTypeDescription="Create a new document." ma:contentTypeScope="" ma:versionID="ca48d9c364451a4790863947fc7000b4">
  <xsd:schema xmlns:xsd="http://www.w3.org/2001/XMLSchema" xmlns:xs="http://www.w3.org/2001/XMLSchema" xmlns:p="http://schemas.microsoft.com/office/2006/metadata/properties" xmlns:ns2="ad647b8f-8239-4126-8166-9dee6ee1e4e3" xmlns:ns3="f5cb15d1-33c4-4775-8623-f15f819f7253" targetNamespace="http://schemas.microsoft.com/office/2006/metadata/properties" ma:root="true" ma:fieldsID="fbb6e1f8c4d432eb0c94da41d505f6f7" ns2:_="" ns3:_="">
    <xsd:import namespace="ad647b8f-8239-4126-8166-9dee6ee1e4e3"/>
    <xsd:import namespace="f5cb15d1-33c4-4775-8623-f15f819f725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647b8f-8239-4126-8166-9dee6ee1e4e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eac89cb-0678-4bbc-8d0d-bb463c4d8cff}" ma:internalName="TaxCatchAll" ma:showField="CatchAllData" ma:web="ad647b8f-8239-4126-8166-9dee6ee1e4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cb15d1-33c4-4775-8623-f15f819f72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5cb15d1-33c4-4775-8623-f15f819f7253">
      <Terms xmlns="http://schemas.microsoft.com/office/infopath/2007/PartnerControls"/>
    </lcf76f155ced4ddcb4097134ff3c332f>
    <TaxCatchAll xmlns="ad647b8f-8239-4126-8166-9dee6ee1e4e3" xsi:nil="true"/>
  </documentManagement>
</p:properties>
</file>

<file path=customXml/itemProps1.xml><?xml version="1.0" encoding="utf-8"?>
<ds:datastoreItem xmlns:ds="http://schemas.openxmlformats.org/officeDocument/2006/customXml" ds:itemID="{34C8893E-2B7D-4F3C-B0FA-11E2BC4B1CA4}"/>
</file>

<file path=customXml/itemProps2.xml><?xml version="1.0" encoding="utf-8"?>
<ds:datastoreItem xmlns:ds="http://schemas.openxmlformats.org/officeDocument/2006/customXml" ds:itemID="{473A8AF2-9BB5-49C6-8D23-DFDAD0DDA91E}"/>
</file>

<file path=customXml/itemProps3.xml><?xml version="1.0" encoding="utf-8"?>
<ds:datastoreItem xmlns:ds="http://schemas.openxmlformats.org/officeDocument/2006/customXml" ds:itemID="{FBD6F92F-CE0A-4D38-B30F-A0E00D429CC1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221</Words>
  <Application>Microsoft Office PowerPoint</Application>
  <PresentationFormat>Widescreen</PresentationFormat>
  <Paragraphs>37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Graphik</vt:lpstr>
      <vt:lpstr>Helvetica Neue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Aneurin Bevan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Hobbs (Aneurin Bevan UHB - Accident and Emergency)</dc:creator>
  <cp:lastModifiedBy>Ryan Hobbs (Aneurin Bevan UHB - Accident and Emergency)</cp:lastModifiedBy>
  <cp:revision>2</cp:revision>
  <dcterms:created xsi:type="dcterms:W3CDTF">2022-05-04T15:44:35Z</dcterms:created>
  <dcterms:modified xsi:type="dcterms:W3CDTF">2022-05-04T15:46:58Z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0x010100DFDC1A4119E41146A3025DAD4EFA6811</vt:lpwstr>
  </property>
  <property fmtid="{D5CDD505-2E9C-101B-9397-08002B2CF9AE}" pid="3" name="MediaServiceImageTags">
    <vt:lpwstr/>
  </property>
</Properties>
</file>