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59" r:id="rId2"/>
    <p:sldMasterId id="2147483664" r:id="rId3"/>
  </p:sldMasterIdLst>
  <p:notesMasterIdLst>
    <p:notesMasterId r:id="rId30"/>
  </p:notesMasterIdLst>
  <p:handoutMasterIdLst>
    <p:handoutMasterId r:id="rId31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6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145" d="100"/>
          <a:sy n="145" d="100"/>
        </p:scale>
        <p:origin x="624" y="126"/>
      </p:cViewPr>
      <p:guideLst>
        <p:guide orient="horz" pos="676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50545-E260-4F41-A803-5BF85CFE96EA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D68D1-0A4A-364F-B3D1-97755523C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469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CAFC9-2F5E-7849-9A3C-3E3602566C8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59D8E-2A04-7648-BB99-EC53D2571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32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0BF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56494" y="2494609"/>
            <a:ext cx="5661618" cy="1234730"/>
          </a:xfrm>
        </p:spPr>
        <p:txBody>
          <a:bodyPr anchor="b">
            <a:normAutofit/>
          </a:bodyPr>
          <a:lstStyle>
            <a:lvl1pPr marL="0" indent="0">
              <a:buNone/>
              <a:defRPr sz="36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Add the title of your presentation here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 userDrawn="1"/>
        </p:nvSpPr>
        <p:spPr>
          <a:xfrm>
            <a:off x="3389891" y="4862023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rgbClr val="FFFFFF"/>
                </a:solidFill>
                <a:latin typeface="Helvetica Neue"/>
                <a:cs typeface="Helvetica Neue"/>
              </a:rPr>
              <a:t>Powered by</a:t>
            </a:r>
            <a:endParaRPr lang="en-US" sz="800" dirty="0">
              <a:solidFill>
                <a:srgbClr val="FFFFFF"/>
              </a:solidFill>
              <a:latin typeface="Helvetica Neue"/>
              <a:cs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58728" y="3729038"/>
            <a:ext cx="2938463" cy="385762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14" y="4791407"/>
            <a:ext cx="1381743" cy="336541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5888" y="723900"/>
            <a:ext cx="3887787" cy="2619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174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31729107"/>
              </p:ext>
            </p:extLst>
          </p:nvPr>
        </p:nvGraphicFramePr>
        <p:xfrm>
          <a:off x="204787" y="1052400"/>
          <a:ext cx="5953649" cy="2184875"/>
        </p:xfrm>
        <a:graphic>
          <a:graphicData uri="http://schemas.openxmlformats.org/drawingml/2006/table">
            <a:tbl>
              <a:tblPr firstRow="1" lastRow="1" bandRow="1">
                <a:tableStyleId>{1FECB4D8-DB02-4DC6-A0A2-4F2EBAE1DC90}</a:tableStyleId>
              </a:tblPr>
              <a:tblGrid>
                <a:gridCol w="4802370"/>
                <a:gridCol w="716414"/>
                <a:gridCol w="434865"/>
              </a:tblGrid>
              <a:tr h="31212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Answer Choices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Responses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Less than one year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10.00%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 to 3 years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10.00%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 to 5 years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25.00%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 to 7 years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15.00%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More than seven</a:t>
                      </a:r>
                      <a:r>
                        <a:rPr lang="en-US" sz="105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years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40.00%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lang="en-US" sz="105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2125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105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lang="en-US" sz="105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</a:tr>
            </a:tbl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15888" y="723900"/>
            <a:ext cx="4478337" cy="2619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4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ponse 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3F9-7B30-274B-BFFF-492683631E4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11403" y="3639393"/>
            <a:ext cx="4576388" cy="35083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04788" y="2334751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204788" y="3032255"/>
            <a:ext cx="3859212" cy="280987"/>
          </a:xfrm>
        </p:spPr>
        <p:txBody>
          <a:bodyPr/>
          <a:lstStyle>
            <a:lvl2pPr marL="4763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2pPr>
          </a:lstStyle>
          <a:p>
            <a:pPr lvl="1"/>
            <a:r>
              <a:rPr lang="en-US" dirty="0" smtClean="0"/>
              <a:t>Total Responses</a:t>
            </a:r>
            <a:endParaRPr lang="en-US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211403" y="4047840"/>
            <a:ext cx="4576388" cy="35083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788" y="1200151"/>
            <a:ext cx="848201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4788" y="469116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537D1D7B-70B5-9D4F-A9E5-525C1090DAAC}" type="datetime4">
              <a:rPr lang="en-US" smtClean="0"/>
              <a:t>September 24, 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828084"/>
            <a:ext cx="3841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>
            <a:fld id="{7FE0505B-37A8-D24C-BEF3-C2D216B51C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1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1800" b="1" kern="1200" baseline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000" b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136" y="333381"/>
            <a:ext cx="8229600" cy="3912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136" y="736649"/>
            <a:ext cx="5332506" cy="249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7076" y="4815076"/>
            <a:ext cx="62603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815076"/>
            <a:ext cx="9144000" cy="0"/>
          </a:xfrm>
          <a:prstGeom prst="line">
            <a:avLst/>
          </a:prstGeom>
          <a:ln w="12700" cmpd="sng">
            <a:solidFill>
              <a:srgbClr val="CCCC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04788" y="729178"/>
            <a:ext cx="8780462" cy="0"/>
          </a:xfrm>
          <a:prstGeom prst="line">
            <a:avLst/>
          </a:prstGeom>
          <a:ln w="6350" cmpd="sng">
            <a:solidFill>
              <a:srgbClr val="CCCC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ubtitle 1"/>
          <p:cNvSpPr txBox="1">
            <a:spLocks/>
          </p:cNvSpPr>
          <p:nvPr userDrawn="1"/>
        </p:nvSpPr>
        <p:spPr>
          <a:xfrm>
            <a:off x="-56474" y="4880795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  <a:endParaRPr lang="en-US" sz="800" dirty="0">
              <a:solidFill>
                <a:srgbClr val="7C878E"/>
              </a:solidFill>
              <a:latin typeface="Helvetica Neue"/>
              <a:cs typeface="Helvetica Neue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6" y="4835992"/>
            <a:ext cx="1213734" cy="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498" y="2009589"/>
            <a:ext cx="8229600" cy="53314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9705" y="4819820"/>
            <a:ext cx="66301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fld id="{37B593F9-7B30-274B-BFFF-492683631E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815076"/>
            <a:ext cx="9144000" cy="0"/>
          </a:xfrm>
          <a:prstGeom prst="line">
            <a:avLst/>
          </a:prstGeom>
          <a:ln w="12700" cmpd="sng">
            <a:solidFill>
              <a:srgbClr val="CCCC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Placeholder 11"/>
          <p:cNvSpPr>
            <a:spLocks noGrp="1"/>
          </p:cNvSpPr>
          <p:nvPr>
            <p:ph type="title"/>
          </p:nvPr>
        </p:nvSpPr>
        <p:spPr>
          <a:xfrm>
            <a:off x="204788" y="807371"/>
            <a:ext cx="8229600" cy="85725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1"/>
          <p:cNvSpPr txBox="1">
            <a:spLocks/>
          </p:cNvSpPr>
          <p:nvPr userDrawn="1"/>
        </p:nvSpPr>
        <p:spPr>
          <a:xfrm>
            <a:off x="-56474" y="4886487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  <a:endParaRPr lang="en-US" sz="800" dirty="0">
              <a:solidFill>
                <a:srgbClr val="7C878E"/>
              </a:solidFill>
              <a:latin typeface="Helvetica Neue"/>
              <a:cs typeface="Helvetica Neue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6" y="4841684"/>
            <a:ext cx="1213734" cy="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6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FEEDBACK SURVEY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Tuesday, September 24,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Q4: My views and worries were taken seriously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table15952765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Q5: I feel the people here know how to help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84    Skipped: 2</a:t>
            </a:r>
          </a:p>
        </p:txBody>
      </p:sp>
      <p:pic>
        <p:nvPicPr>
          <p:cNvPr id="4" name="Picture 3" descr="chart15952863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Q5: I feel the people here know how to help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84    Skipped: 2</a:t>
            </a:r>
          </a:p>
        </p:txBody>
      </p:sp>
      <p:pic>
        <p:nvPicPr>
          <p:cNvPr id="4" name="Picture 3" descr="table15952863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Q6: I have been given enough explanation about the help available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chart15952940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Q6: I have been given enough explanation about the help available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table15952940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Q7: I feel that the people who have seen me or my child are working together to help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077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Q7: I feel that the people who have seen me or my child are working together to help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077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Q8: The facilities here are comfortable (e.g. waiting area)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146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Q8: The facilities here are comfortable (e.g. waiting area)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146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Q9: The appointments are usually at a convenient time (e.g. don’t interfere with  school, clubs, college, work)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251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Date Created: Monday, October 15, 2018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86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t>Total Responses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t>Complete Responses: 86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Q9: The appointments are usually at a convenient time (e.g. don’t interfere with  school, clubs, college, work)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251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Q10: It is quite easy to get to the place where we have our appointments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324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Q10: It is quite easy to get to the place where we have our appointments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324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Q11: If a friend needed this sort of help, I would suggest to them to come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403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Q11: If a friend needed this sort of help, I would suggest to them to come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403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Q12: Overall, the help we have received here is good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chart15953470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Q12: Overall, the help we have received here is good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85    Skipped: 1</a:t>
            </a:r>
          </a:p>
        </p:txBody>
      </p:sp>
      <p:pic>
        <p:nvPicPr>
          <p:cNvPr id="4" name="Picture 3" descr="table15953470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Q1: I feel that the people who saw me or my child listened to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83    Skipped: 3</a:t>
            </a:r>
          </a:p>
        </p:txBody>
      </p:sp>
      <p:pic>
        <p:nvPicPr>
          <p:cNvPr id="4" name="Picture 3" descr="chart15952479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Q1: I feel that the people who saw me or my child listened to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83    Skipped: 3</a:t>
            </a:r>
          </a:p>
        </p:txBody>
      </p:sp>
      <p:pic>
        <p:nvPicPr>
          <p:cNvPr id="4" name="Picture 3" descr="table15952479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Q2: It was easy to talk to the people who saw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chart15952606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Q2: It was easy to talk to the people who saw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table15952606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Q3: I was treated well by the people who saw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chart15952693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Q3: I was treated well by the people who saw me or my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table15952693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15784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Q4: My views and worries were taken seriously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Answered: 86    Skipped: 0</a:t>
            </a:r>
          </a:p>
        </p:txBody>
      </p:sp>
      <p:pic>
        <p:nvPicPr>
          <p:cNvPr id="4" name="Picture 3" descr="chart15952765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58" y="1498491"/>
            <a:ext cx="5388428" cy="33564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M-template-20140529">
  <a:themeElements>
    <a:clrScheme name="Custom 1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8BAB42"/>
      </a:accent1>
      <a:accent2>
        <a:srgbClr val="CCCCCC"/>
      </a:accent2>
      <a:accent3>
        <a:srgbClr val="60574C"/>
      </a:accent3>
      <a:accent4>
        <a:srgbClr val="31859C"/>
      </a:accent4>
      <a:accent5>
        <a:srgbClr val="A8BC33"/>
      </a:accent5>
      <a:accent6>
        <a:srgbClr val="FFFFFF"/>
      </a:accent6>
      <a:hlink>
        <a:srgbClr val="31859C"/>
      </a:hlink>
      <a:folHlink>
        <a:srgbClr val="31859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ata slides">
  <a:themeElements>
    <a:clrScheme name="Custom 1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8BAB42"/>
      </a:accent1>
      <a:accent2>
        <a:srgbClr val="CCCCCC"/>
      </a:accent2>
      <a:accent3>
        <a:srgbClr val="60574C"/>
      </a:accent3>
      <a:accent4>
        <a:srgbClr val="31859C"/>
      </a:accent4>
      <a:accent5>
        <a:srgbClr val="A8BC33"/>
      </a:accent5>
      <a:accent6>
        <a:srgbClr val="FFFFFF"/>
      </a:accent6>
      <a:hlink>
        <a:srgbClr val="31859C"/>
      </a:hlink>
      <a:folHlink>
        <a:srgbClr val="31859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Response Summary">
  <a:themeElements>
    <a:clrScheme name="Custom 1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8BAB42"/>
      </a:accent1>
      <a:accent2>
        <a:srgbClr val="CCCCCC"/>
      </a:accent2>
      <a:accent3>
        <a:srgbClr val="60574C"/>
      </a:accent3>
      <a:accent4>
        <a:srgbClr val="31859C"/>
      </a:accent4>
      <a:accent5>
        <a:srgbClr val="A8BC33"/>
      </a:accent5>
      <a:accent6>
        <a:srgbClr val="FFFFFF"/>
      </a:accent6>
      <a:hlink>
        <a:srgbClr val="31859C"/>
      </a:hlink>
      <a:folHlink>
        <a:srgbClr val="31859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DC1A4119E41146A3025DAD4EFA6811" ma:contentTypeVersion="13" ma:contentTypeDescription="Create a new document." ma:contentTypeScope="" ma:versionID="ca48d9c364451a4790863947fc7000b4">
  <xsd:schema xmlns:xsd="http://www.w3.org/2001/XMLSchema" xmlns:xs="http://www.w3.org/2001/XMLSchema" xmlns:p="http://schemas.microsoft.com/office/2006/metadata/properties" xmlns:ns2="ad647b8f-8239-4126-8166-9dee6ee1e4e3" xmlns:ns3="f5cb15d1-33c4-4775-8623-f15f819f7253" targetNamespace="http://schemas.microsoft.com/office/2006/metadata/properties" ma:root="true" ma:fieldsID="fbb6e1f8c4d432eb0c94da41d505f6f7" ns2:_="" ns3:_="">
    <xsd:import namespace="ad647b8f-8239-4126-8166-9dee6ee1e4e3"/>
    <xsd:import namespace="f5cb15d1-33c4-4775-8623-f15f819f725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647b8f-8239-4126-8166-9dee6ee1e4e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ac89cb-0678-4bbc-8d0d-bb463c4d8cff}" ma:internalName="TaxCatchAll" ma:showField="CatchAllData" ma:web="ad647b8f-8239-4126-8166-9dee6ee1e4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cb15d1-33c4-4775-8623-f15f819f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cb15d1-33c4-4775-8623-f15f819f7253">
      <Terms xmlns="http://schemas.microsoft.com/office/infopath/2007/PartnerControls"/>
    </lcf76f155ced4ddcb4097134ff3c332f>
    <TaxCatchAll xmlns="ad647b8f-8239-4126-8166-9dee6ee1e4e3" xsi:nil="true"/>
  </documentManagement>
</p:properties>
</file>

<file path=customXml/itemProps1.xml><?xml version="1.0" encoding="utf-8"?>
<ds:datastoreItem xmlns:ds="http://schemas.openxmlformats.org/officeDocument/2006/customXml" ds:itemID="{D57247BB-4E75-4FDE-8698-CCAF90CC3FC4}"/>
</file>

<file path=customXml/itemProps2.xml><?xml version="1.0" encoding="utf-8"?>
<ds:datastoreItem xmlns:ds="http://schemas.openxmlformats.org/officeDocument/2006/customXml" ds:itemID="{E256D4CE-412B-4660-BB75-EAFCD699A94F}"/>
</file>

<file path=customXml/itemProps3.xml><?xml version="1.0" encoding="utf-8"?>
<ds:datastoreItem xmlns:ds="http://schemas.openxmlformats.org/officeDocument/2006/customXml" ds:itemID="{A6CB0A8C-9958-466C-9BA6-2F4FC6D61B6F}"/>
</file>

<file path=docProps/app.xml><?xml version="1.0" encoding="utf-8"?>
<Properties xmlns="http://schemas.openxmlformats.org/officeDocument/2006/extended-properties" xmlns:vt="http://schemas.openxmlformats.org/officeDocument/2006/docPropsVTypes">
  <Template>SM-template-20140529.potx</Template>
  <TotalTime>289</TotalTime>
  <Words>482</Words>
  <Application>Microsoft Office PowerPoint</Application>
  <PresentationFormat>On-screen Show (16:9)</PresentationFormat>
  <Paragraphs>54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Helvetica Neue</vt:lpstr>
      <vt:lpstr>SM-template-20140529</vt:lpstr>
      <vt:lpstr>Data slides</vt:lpstr>
      <vt:lpstr>Response Summary</vt:lpstr>
      <vt:lpstr>PowerPoint Presentation</vt:lpstr>
      <vt:lpstr>86</vt:lpstr>
      <vt:lpstr>Q1: I feel that the people who saw me or my child listened to me</vt:lpstr>
      <vt:lpstr>Q1: I feel that the people who saw me or my child listened to me</vt:lpstr>
      <vt:lpstr>Q2: It was easy to talk to the people who saw me or my child</vt:lpstr>
      <vt:lpstr>Q2: It was easy to talk to the people who saw me or my child</vt:lpstr>
      <vt:lpstr>Q3: I was treated well by the people who saw me or my child</vt:lpstr>
      <vt:lpstr>Q3: I was treated well by the people who saw me or my child</vt:lpstr>
      <vt:lpstr>Q4: My views and worries were taken seriously</vt:lpstr>
      <vt:lpstr>Q4: My views and worries were taken seriously</vt:lpstr>
      <vt:lpstr>Q5: I feel the people here know how to help me or my child</vt:lpstr>
      <vt:lpstr>Q5: I feel the people here know how to help me or my child</vt:lpstr>
      <vt:lpstr>Q6: I have been given enough explanation about the help available here</vt:lpstr>
      <vt:lpstr>Q6: I have been given enough explanation about the help available here</vt:lpstr>
      <vt:lpstr>Q7: I feel that the people who have seen me or my child are working together to help us</vt:lpstr>
      <vt:lpstr>Q7: I feel that the people who have seen me or my child are working together to help us</vt:lpstr>
      <vt:lpstr>Q8: The facilities here are comfortable (e.g. waiting area)</vt:lpstr>
      <vt:lpstr>Q8: The facilities here are comfortable (e.g. waiting area)</vt:lpstr>
      <vt:lpstr>Q9: The appointments are usually at a convenient time (e.g. don’t interfere with  school, clubs, college, work)</vt:lpstr>
      <vt:lpstr>Q9: The appointments are usually at a convenient time (e.g. don’t interfere with  school, clubs, college, work)</vt:lpstr>
      <vt:lpstr>Q10: It is quite easy to get to the place where we have our appointments</vt:lpstr>
      <vt:lpstr>Q10: It is quite easy to get to the place where we have our appointments</vt:lpstr>
      <vt:lpstr>Q11: If a friend needed this sort of help, I would suggest to them to come here</vt:lpstr>
      <vt:lpstr>Q11: If a friend needed this sort of help, I would suggest to them to come here</vt:lpstr>
      <vt:lpstr>Q12: Overall, the help we have received here is good</vt:lpstr>
      <vt:lpstr>Q12: Overall, the help we have received here is good</vt:lpstr>
    </vt:vector>
  </TitlesOfParts>
  <Company>SurveyMonkey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Clarke</dc:creator>
  <cp:lastModifiedBy>Alka Ahuja (Aneurin Bevan UHB - Ty Bryn Child and Adolescent Unit)</cp:lastModifiedBy>
  <cp:revision>44</cp:revision>
  <dcterms:created xsi:type="dcterms:W3CDTF">2014-01-30T23:18:11Z</dcterms:created>
  <dcterms:modified xsi:type="dcterms:W3CDTF">2019-09-24T13:53:42Z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0x010100DFDC1A4119E41146A3025DAD4EFA6811</vt:lpwstr>
  </property>
</Properties>
</file>