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1" r:id="rId4"/>
    <p:sldId id="309" r:id="rId5"/>
    <p:sldId id="258" r:id="rId6"/>
    <p:sldId id="259" r:id="rId7"/>
    <p:sldId id="260" r:id="rId8"/>
    <p:sldId id="263" r:id="rId9"/>
    <p:sldId id="261" r:id="rId10"/>
    <p:sldId id="262" r:id="rId11"/>
    <p:sldId id="264" r:id="rId12"/>
    <p:sldId id="310" r:id="rId13"/>
    <p:sldId id="266" r:id="rId14"/>
    <p:sldId id="267" r:id="rId15"/>
    <p:sldId id="268" r:id="rId16"/>
    <p:sldId id="265"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69" d="100"/>
          <a:sy n="69" d="100"/>
        </p:scale>
        <p:origin x="36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527C1-1804-457C-BCA6-113FC1AAE27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20C70F9A-2EE6-4859-9E45-B2133F77C3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D23735FF-350F-425C-BE1B-5EDA81A38BF6}"/>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A08C97F6-36BA-4DC6-A5F2-64BC342DFA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EF7BEC-5724-464C-9EEC-5395E51BE12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020175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F13A3-3F88-436E-BEEC-C73CC3A2A67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C16AB3F-73CE-4A6E-878C-3088F50C479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C581AF4-3FE4-4867-ACB0-24C9C62135E0}"/>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59491766-5F10-495F-BA25-D517A42CA6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B2139-F843-46D7-912C-1394D5D14A91}"/>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2358512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1A0D72-1BF4-4255-8BA0-8FB897815F55}"/>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757FC40-0311-4598-8742-6D115C8DAD3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3D61025-DDFE-4E47-BB2E-4F91F01AFCA4}"/>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ADFCC1C7-6C04-4AD6-BF9B-D7FD56AE3A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50F5F1-6B7C-4675-B128-CF3DCC5ABC9E}"/>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65664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B32F4-F77B-4AB9-9414-E42DB92F57F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5EC8558-AA36-4433-AC22-0140E1F23F5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6C922A-2A18-468A-B400-55DF6C30B69D}"/>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1F6B9A6C-0E99-487B-BA47-A803D2AF6A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B15800-507D-4BA3-8DA0-B41F1A93DA4A}"/>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934468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C2EC0-2C3C-45E4-B3E4-F97F3AF3834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4435957-AD97-4BF6-8FB0-1425E6E5A8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4058C5C-DA67-454F-BE36-584495B4BD19}"/>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84052C17-DB13-4FE8-B366-01103E67FA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87662-DD87-4D66-9192-79B3CCB791AB}"/>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4079077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4D102-7DF5-43DD-A9B1-A883C5112EF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EED295A-A3E6-4385-816F-D0E53F9F6C8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1987E66-2B54-4C65-95A2-0A7AEDF927D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F293380-E9A0-4DD0-9404-A84580A2AECE}"/>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6" name="Footer Placeholder 5">
            <a:extLst>
              <a:ext uri="{FF2B5EF4-FFF2-40B4-BE49-F238E27FC236}">
                <a16:creationId xmlns:a16="http://schemas.microsoft.com/office/drawing/2014/main" id="{ACCBD32F-21C7-4114-9882-6DABD15FA4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4C46FE-2F19-4A4E-B726-F357B83ACA18}"/>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65150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5CCAC-0803-4D40-A517-1A5EC64ACDD1}"/>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52C6E28-4DFB-468A-BE8B-1AC0B58503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20A13B7-2599-42D7-A682-F1CA1AFE621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ECD8F05-3627-4E67-A8A3-30183094D3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2430EE1-D579-4E3A-8022-DEDCAE714AA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5699D6C-99B5-4269-A0BA-05654A997282}"/>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8" name="Footer Placeholder 7">
            <a:extLst>
              <a:ext uri="{FF2B5EF4-FFF2-40B4-BE49-F238E27FC236}">
                <a16:creationId xmlns:a16="http://schemas.microsoft.com/office/drawing/2014/main" id="{0DBD644D-30FB-431F-8BCE-536BEE274F7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AC289F-9C19-4360-8B30-4C8FC39AE89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650998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3BFB4-61CE-485B-A381-A86BB8558E6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187F9780-04B9-401B-967C-93E7899BEC45}"/>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4" name="Footer Placeholder 3">
            <a:extLst>
              <a:ext uri="{FF2B5EF4-FFF2-40B4-BE49-F238E27FC236}">
                <a16:creationId xmlns:a16="http://schemas.microsoft.com/office/drawing/2014/main" id="{4EBA6A56-B53F-41B8-AB93-A701F35E87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FC36DF-68EA-458A-ACEC-F57EA68AF75D}"/>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58247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91824C-B8A8-4596-A9D8-20F0D1750547}"/>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3" name="Footer Placeholder 2">
            <a:extLst>
              <a:ext uri="{FF2B5EF4-FFF2-40B4-BE49-F238E27FC236}">
                <a16:creationId xmlns:a16="http://schemas.microsoft.com/office/drawing/2014/main" id="{11DD5995-AB8F-48B3-91B8-81DD94D1488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D7E246D-2E9A-4910-8869-3DB6A76B449D}"/>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1022781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EF703-70D7-490A-9E36-48BBCD7A5B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6EA85CA-BB48-4B87-9278-CC741357BF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F2DF89B-7387-4AD7-8EE4-80A49EF72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30FC54-9443-4079-88CF-3B7704750152}"/>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6" name="Footer Placeholder 5">
            <a:extLst>
              <a:ext uri="{FF2B5EF4-FFF2-40B4-BE49-F238E27FC236}">
                <a16:creationId xmlns:a16="http://schemas.microsoft.com/office/drawing/2014/main" id="{84AFD565-AAB4-45C4-A3E7-2360E94531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BB8ABC-7B21-45BE-B8C6-CFF38951F334}"/>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34050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33A7E-D6DE-43DB-9A8B-DD9DB090DC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4A07B95-AA8B-4CD5-816A-A79D5C314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4F596B-755D-4CDD-87B0-FD7426D6E3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A5BE81-AB34-4D77-A487-114C10B05822}"/>
              </a:ext>
            </a:extLst>
          </p:cNvPr>
          <p:cNvSpPr>
            <a:spLocks noGrp="1"/>
          </p:cNvSpPr>
          <p:nvPr>
            <p:ph type="dt" sz="half" idx="10"/>
          </p:nvPr>
        </p:nvSpPr>
        <p:spPr/>
        <p:txBody>
          <a:bodyPr/>
          <a:lstStyle/>
          <a:p>
            <a:fld id="{5DA50952-01B7-4E83-9FED-999BE0EB8DC9}" type="datetimeFigureOut">
              <a:rPr lang="en-GB" smtClean="0"/>
              <a:t>06/09/2023</a:t>
            </a:fld>
            <a:endParaRPr lang="en-GB"/>
          </a:p>
        </p:txBody>
      </p:sp>
      <p:sp>
        <p:nvSpPr>
          <p:cNvPr id="6" name="Footer Placeholder 5">
            <a:extLst>
              <a:ext uri="{FF2B5EF4-FFF2-40B4-BE49-F238E27FC236}">
                <a16:creationId xmlns:a16="http://schemas.microsoft.com/office/drawing/2014/main" id="{0284FA1B-6320-4A82-92F3-9180056EC4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9586E0-4673-4626-8A2B-2095F746AA1C}"/>
              </a:ext>
            </a:extLst>
          </p:cNvPr>
          <p:cNvSpPr>
            <a:spLocks noGrp="1"/>
          </p:cNvSpPr>
          <p:nvPr>
            <p:ph type="sldNum" sz="quarter" idx="12"/>
          </p:nvPr>
        </p:nvSpPr>
        <p:spPr/>
        <p:txBody>
          <a:bodyPr/>
          <a:lstStyle/>
          <a:p>
            <a:fld id="{32AA0D9B-5346-49CA-A604-CE3399FF49EA}" type="slidenum">
              <a:rPr lang="en-GB" smtClean="0"/>
              <a:t>‹#›</a:t>
            </a:fld>
            <a:endParaRPr lang="en-GB"/>
          </a:p>
        </p:txBody>
      </p:sp>
    </p:spTree>
    <p:extLst>
      <p:ext uri="{BB962C8B-B14F-4D97-AF65-F5344CB8AC3E}">
        <p14:creationId xmlns:p14="http://schemas.microsoft.com/office/powerpoint/2010/main" val="2238369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15272E-66D7-46A8-A18D-E0A9DF2292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305E15A-61A6-4F46-BE59-EA9832B1C0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FF0653E-91FF-4743-B33A-D67B29E308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A50952-01B7-4E83-9FED-999BE0EB8DC9}" type="datetimeFigureOut">
              <a:rPr lang="en-GB" smtClean="0"/>
              <a:t>06/09/2023</a:t>
            </a:fld>
            <a:endParaRPr lang="en-GB"/>
          </a:p>
        </p:txBody>
      </p:sp>
      <p:sp>
        <p:nvSpPr>
          <p:cNvPr id="5" name="Footer Placeholder 4">
            <a:extLst>
              <a:ext uri="{FF2B5EF4-FFF2-40B4-BE49-F238E27FC236}">
                <a16:creationId xmlns:a16="http://schemas.microsoft.com/office/drawing/2014/main" id="{9E390609-4D4C-46A4-910B-75016AE051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79C2B82-142C-4FE2-850C-66B37354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A0D9B-5346-49CA-A604-CE3399FF49EA}" type="slidenum">
              <a:rPr lang="en-GB" smtClean="0"/>
              <a:t>‹#›</a:t>
            </a:fld>
            <a:endParaRPr lang="en-GB"/>
          </a:p>
        </p:txBody>
      </p:sp>
    </p:spTree>
    <p:extLst>
      <p:ext uri="{BB962C8B-B14F-4D97-AF65-F5344CB8AC3E}">
        <p14:creationId xmlns:p14="http://schemas.microsoft.com/office/powerpoint/2010/main" val="1664008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buhb.nhs.wales/healthcare-services/enhanced-local-general-hospitals/royal-gwent-hospital/" TargetMode="External"/><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hyperlink" Target="https://abuhb.nhs.wales/healthcare-services/community-services/community-hospitals-and-facilities/ysbyty-aneurin-bevan/" TargetMode="External"/><Relationship Id="rId5" Type="http://schemas.openxmlformats.org/officeDocument/2006/relationships/hyperlink" Target="https://abuhb.nhs.wales/healthcare-services/enhanced-local-general-hospitals/ysbyty-ystrad-fawr/" TargetMode="External"/><Relationship Id="rId4" Type="http://schemas.openxmlformats.org/officeDocument/2006/relationships/hyperlink" Target="https://abuhb.nhs.wales/healthcare-services/enhanced-local-general-hospitals/nevill-hall-hospital/%22%20/t%20%22_sel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player.vimeo.com/video/853691805?app_id=122963"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ideo" Target="https://player.vimeo.com/video/852388917?app_id=122963"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ideo" Target="https://player.vimeo.com/video/853693334?app_id=122963"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player.vimeo.com/video/852388891?app_id=122963"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D41F791-90A9-4218-AF37-248D75E5DA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A88B42A4-DA64-466A-98DD-89F23BE02ACD}"/>
              </a:ext>
            </a:extLst>
          </p:cNvPr>
          <p:cNvSpPr>
            <a:spLocks noGrp="1"/>
          </p:cNvSpPr>
          <p:nvPr>
            <p:ph type="ctrTitle"/>
          </p:nvPr>
        </p:nvSpPr>
        <p:spPr>
          <a:xfrm>
            <a:off x="1524000" y="2424689"/>
            <a:ext cx="9144000" cy="2387600"/>
          </a:xfrm>
        </p:spPr>
        <p:txBody>
          <a:bodyPr>
            <a:normAutofit/>
          </a:bodyPr>
          <a:lstStyle/>
          <a:p>
            <a:r>
              <a:rPr lang="en-GB" sz="5400" dirty="0">
                <a:solidFill>
                  <a:srgbClr val="002060"/>
                </a:solidFill>
                <a:latin typeface="Frutiger"/>
              </a:rPr>
              <a:t>Care Navigation</a:t>
            </a:r>
            <a:br>
              <a:rPr lang="en-GB" b="1" dirty="0">
                <a:latin typeface="Frutiger"/>
              </a:rPr>
            </a:br>
            <a:br>
              <a:rPr lang="en-GB" sz="1300" b="1" dirty="0">
                <a:latin typeface="Frutiger"/>
              </a:rPr>
            </a:br>
            <a:r>
              <a:rPr lang="en-GB" b="1" dirty="0">
                <a:solidFill>
                  <a:schemeClr val="accent2"/>
                </a:solidFill>
                <a:latin typeface="Frutiger"/>
              </a:rPr>
              <a:t>Urgent </a:t>
            </a:r>
            <a:r>
              <a:rPr lang="en-GB" sz="4400" b="1" dirty="0">
                <a:solidFill>
                  <a:srgbClr val="002060"/>
                </a:solidFill>
                <a:latin typeface="Frutiger"/>
              </a:rPr>
              <a:t>and</a:t>
            </a:r>
            <a:r>
              <a:rPr lang="en-GB" b="1" dirty="0">
                <a:latin typeface="Frutiger"/>
              </a:rPr>
              <a:t> </a:t>
            </a:r>
            <a:r>
              <a:rPr lang="en-GB" b="1" dirty="0">
                <a:solidFill>
                  <a:srgbClr val="FF0000"/>
                </a:solidFill>
                <a:latin typeface="Frutiger"/>
              </a:rPr>
              <a:t>Emergency </a:t>
            </a:r>
            <a:r>
              <a:rPr lang="en-GB" sz="6000" b="1" dirty="0">
                <a:solidFill>
                  <a:srgbClr val="002060"/>
                </a:solidFill>
                <a:latin typeface="Frutiger"/>
              </a:rPr>
              <a:t>Care</a:t>
            </a:r>
            <a:br>
              <a:rPr lang="en-GB" b="1" dirty="0">
                <a:latin typeface="Frutiger"/>
              </a:rPr>
            </a:br>
            <a:r>
              <a:rPr lang="en-GB" sz="3100" i="1" dirty="0">
                <a:solidFill>
                  <a:srgbClr val="002060"/>
                </a:solidFill>
                <a:latin typeface="Frutiger"/>
              </a:rPr>
              <a:t>at </a:t>
            </a:r>
            <a:r>
              <a:rPr lang="en-GB" sz="3100" dirty="0">
                <a:solidFill>
                  <a:srgbClr val="002060"/>
                </a:solidFill>
                <a:latin typeface="Frutiger"/>
              </a:rPr>
              <a:t>Aneurin Bevan University Health Board</a:t>
            </a:r>
          </a:p>
        </p:txBody>
      </p:sp>
    </p:spTree>
    <p:extLst>
      <p:ext uri="{BB962C8B-B14F-4D97-AF65-F5344CB8AC3E}">
        <p14:creationId xmlns:p14="http://schemas.microsoft.com/office/powerpoint/2010/main" val="1807904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11084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1" y="2341419"/>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000000"/>
                </a:solidFill>
                <a:effectLst/>
                <a:latin typeface="Frutiger"/>
              </a:rPr>
              <a:t>Where is the nearest MIU?</a:t>
            </a:r>
            <a:endParaRPr lang="en-GB" sz="3200" b="0" i="0" dirty="0">
              <a:solidFill>
                <a:srgbClr val="000000"/>
              </a:solidFill>
              <a:effectLst/>
              <a:latin typeface="Frutiger"/>
            </a:endParaRPr>
          </a:p>
          <a:p>
            <a:pPr algn="l" rtl="0" fontAlgn="base"/>
            <a:endParaRPr lang="en-GB" sz="1800" b="0" i="0" dirty="0">
              <a:solidFill>
                <a:srgbClr val="343A40"/>
              </a:solidFill>
              <a:effectLst/>
              <a:latin typeface="Segoe UI" panose="020B0502040204020203" pitchFamily="34" charset="0"/>
            </a:endParaRPr>
          </a:p>
          <a:p>
            <a:pPr algn="l" rtl="0" fontAlgn="base"/>
            <a:r>
              <a:rPr lang="en-GB" sz="2400" b="0" i="0" dirty="0">
                <a:solidFill>
                  <a:srgbClr val="343A40"/>
                </a:solidFill>
                <a:effectLst/>
                <a:latin typeface="Frutiger"/>
              </a:rPr>
              <a:t>You can find Minor Injury Units in our Health Board area at the following Hospitals: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3"/>
              </a:rPr>
              <a:t>Royal Gwent Hospital, Newport</a:t>
            </a:r>
            <a:r>
              <a:rPr lang="en-GB" sz="2400" b="0" i="0" dirty="0">
                <a:solidFill>
                  <a:srgbClr val="343A40"/>
                </a:solidFill>
                <a:effectLst/>
                <a:latin typeface="Frutiger"/>
              </a:rPr>
              <a:t> (Open 24 hours a day,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err="1">
                <a:solidFill>
                  <a:srgbClr val="000000"/>
                </a:solidFill>
                <a:effectLst/>
                <a:latin typeface="Frutiger"/>
                <a:hlinkClick r:id="rId4"/>
              </a:rPr>
              <a:t>Nevill</a:t>
            </a:r>
            <a:r>
              <a:rPr lang="en-GB" sz="2400" b="0" i="0" u="sng" strike="noStrike" dirty="0">
                <a:solidFill>
                  <a:srgbClr val="000000"/>
                </a:solidFill>
                <a:effectLst/>
                <a:latin typeface="Frutiger"/>
                <a:hlinkClick r:id="rId4"/>
              </a:rPr>
              <a:t> Hall Hospital, Abergavenny </a:t>
            </a:r>
            <a:r>
              <a:rPr lang="en-GB" sz="2400" b="0" i="0" dirty="0">
                <a:solidFill>
                  <a:srgbClr val="343A40"/>
                </a:solidFill>
                <a:effectLst/>
                <a:latin typeface="Frutiger"/>
              </a:rPr>
              <a:t>(Open 24 hours a day,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5"/>
              </a:rPr>
              <a:t>Ysbyty </a:t>
            </a:r>
            <a:r>
              <a:rPr lang="en-GB" sz="2400" b="0" i="0" u="sng" strike="noStrike" dirty="0" err="1">
                <a:solidFill>
                  <a:srgbClr val="1978A3"/>
                </a:solidFill>
                <a:effectLst/>
                <a:latin typeface="Frutiger"/>
                <a:hlinkClick r:id="rId5"/>
              </a:rPr>
              <a:t>Ystrad</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Fawr</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Ystrad</a:t>
            </a:r>
            <a:r>
              <a:rPr lang="en-GB" sz="2400" b="0" i="0" u="sng" strike="noStrike" dirty="0">
                <a:solidFill>
                  <a:srgbClr val="1978A3"/>
                </a:solidFill>
                <a:effectLst/>
                <a:latin typeface="Frutiger"/>
                <a:hlinkClick r:id="rId5"/>
              </a:rPr>
              <a:t> </a:t>
            </a:r>
            <a:r>
              <a:rPr lang="en-GB" sz="2400" b="0" i="0" u="sng" strike="noStrike" dirty="0" err="1">
                <a:solidFill>
                  <a:srgbClr val="1978A3"/>
                </a:solidFill>
                <a:effectLst/>
                <a:latin typeface="Frutiger"/>
                <a:hlinkClick r:id="rId5"/>
              </a:rPr>
              <a:t>Mynach</a:t>
            </a:r>
            <a:r>
              <a:rPr lang="en-GB" sz="2400" b="0" i="0" u="sng" strike="noStrike" dirty="0">
                <a:solidFill>
                  <a:srgbClr val="1978A3"/>
                </a:solidFill>
                <a:effectLst/>
                <a:latin typeface="Frutiger"/>
                <a:hlinkClick r:id="rId5"/>
              </a:rPr>
              <a:t> </a:t>
            </a:r>
            <a:r>
              <a:rPr lang="en-GB" sz="2400" b="0" i="0" dirty="0">
                <a:solidFill>
                  <a:srgbClr val="343A40"/>
                </a:solidFill>
                <a:effectLst/>
                <a:latin typeface="Frutiger"/>
              </a:rPr>
              <a:t>(Open 7am-10pm*, 7 days a week)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r>
              <a:rPr lang="en-GB" sz="2400" b="0" i="0" u="sng" strike="noStrike" dirty="0">
                <a:solidFill>
                  <a:srgbClr val="1978A3"/>
                </a:solidFill>
                <a:effectLst/>
                <a:latin typeface="Frutiger"/>
                <a:hlinkClick r:id="rId6"/>
              </a:rPr>
              <a:t>Ysbyty Aneurin Bevan, Ebbw Vale </a:t>
            </a:r>
            <a:r>
              <a:rPr lang="en-GB" sz="2400" b="0" i="0" dirty="0">
                <a:solidFill>
                  <a:srgbClr val="343A40"/>
                </a:solidFill>
                <a:effectLst/>
                <a:latin typeface="Frutiger"/>
              </a:rPr>
              <a:t>(Open 9am-7pm, Monday-Friday) </a:t>
            </a:r>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r>
              <a:rPr lang="en-GB" sz="2400" b="0" i="1" dirty="0">
                <a:solidFill>
                  <a:srgbClr val="343A40"/>
                </a:solidFill>
                <a:effectLst/>
                <a:latin typeface="Frutiger"/>
              </a:rPr>
              <a:t>*Opening times may change subject to staffing pressures</a:t>
            </a:r>
            <a:r>
              <a:rPr lang="en-GB" sz="2400" b="0" i="0" dirty="0">
                <a:solidFill>
                  <a:srgbClr val="343A40"/>
                </a:solidFill>
                <a:effectLst/>
                <a:latin typeface="Frutiger"/>
              </a:rPr>
              <a: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3916772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2424689"/>
            <a:ext cx="9144000" cy="1004311"/>
          </a:xfrm>
        </p:spPr>
        <p:txBody>
          <a:bodyPr>
            <a:normAutofit/>
          </a:bodyPr>
          <a:lstStyle/>
          <a:p>
            <a:r>
              <a:rPr lang="en-GB" dirty="0">
                <a:solidFill>
                  <a:srgbClr val="FF0000"/>
                </a:solidFill>
                <a:latin typeface="Frutiger"/>
              </a:rPr>
              <a:t>The Emergency Department</a:t>
            </a:r>
            <a:endParaRPr lang="en-GB" sz="3600" dirty="0">
              <a:solidFill>
                <a:srgbClr val="FF0000"/>
              </a:solidFill>
              <a:latin typeface="Frutiger"/>
            </a:endParaRPr>
          </a:p>
        </p:txBody>
      </p:sp>
    </p:spTree>
    <p:extLst>
      <p:ext uri="{BB962C8B-B14F-4D97-AF65-F5344CB8AC3E}">
        <p14:creationId xmlns:p14="http://schemas.microsoft.com/office/powerpoint/2010/main" val="52024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ED intro2">
            <a:hlinkClick r:id="" action="ppaction://media"/>
            <a:extLst>
              <a:ext uri="{FF2B5EF4-FFF2-40B4-BE49-F238E27FC236}">
                <a16:creationId xmlns:a16="http://schemas.microsoft.com/office/drawing/2014/main" id="{F9170819-773E-44ED-9B49-377E1D770DA3}"/>
              </a:ext>
            </a:extLst>
          </p:cNvPr>
          <p:cNvPicPr>
            <a:picLocks noRot="1" noChangeAspect="1"/>
          </p:cNvPicPr>
          <p:nvPr>
            <a:videoFile r:link="rId1"/>
          </p:nvPr>
        </p:nvPicPr>
        <p:blipFill>
          <a:blip r:embed="rId3"/>
          <a:stretch>
            <a:fillRect/>
          </a:stretch>
        </p:blipFill>
        <p:spPr>
          <a:xfrm>
            <a:off x="1743248" y="748145"/>
            <a:ext cx="8705503" cy="4904509"/>
          </a:xfrm>
          <a:prstGeom prst="rect">
            <a:avLst/>
          </a:prstGeom>
        </p:spPr>
      </p:pic>
    </p:spTree>
    <p:extLst>
      <p:ext uri="{BB962C8B-B14F-4D97-AF65-F5344CB8AC3E}">
        <p14:creationId xmlns:p14="http://schemas.microsoft.com/office/powerpoint/2010/main" val="68364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1984592"/>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0" i="0" dirty="0">
                <a:solidFill>
                  <a:srgbClr val="000000"/>
                </a:solidFill>
                <a:effectLst/>
                <a:latin typeface="Frutiger"/>
              </a:rPr>
              <a:t>Emergency Hospital Services </a:t>
            </a:r>
            <a:r>
              <a:rPr lang="en-GB" sz="2400" b="1" i="0" dirty="0">
                <a:solidFill>
                  <a:srgbClr val="000000"/>
                </a:solidFill>
                <a:effectLst/>
                <a:latin typeface="Frutiger"/>
              </a:rPr>
              <a:t>The Grange University Hospital </a:t>
            </a:r>
            <a:r>
              <a:rPr lang="en-GB" sz="2400" b="0" i="0" dirty="0">
                <a:solidFill>
                  <a:srgbClr val="000000"/>
                </a:solidFill>
                <a:effectLst/>
                <a:latin typeface="Frutiger"/>
              </a:rPr>
              <a:t>provides Critical and Specialist Care to every resident living in the Aneurin Bevan University Health Board area. The hospital provides a centre of excellence to treat our seriously ill patients, or those with significant injuries, and is the designated trauma unit for our area.  </a:t>
            </a:r>
          </a:p>
          <a:p>
            <a:pPr algn="l" rtl="0" fontAlgn="base"/>
            <a:endParaRPr lang="en-GB" sz="2400" dirty="0">
              <a:solidFill>
                <a:srgbClr val="000000"/>
              </a:solidFill>
              <a:latin typeface="Frutiger"/>
            </a:endParaRPr>
          </a:p>
          <a:p>
            <a:pPr algn="l" rtl="0" fontAlgn="base"/>
            <a:r>
              <a:rPr lang="en-GB" sz="2400" b="0" i="0" dirty="0">
                <a:solidFill>
                  <a:srgbClr val="000000"/>
                </a:solidFill>
                <a:effectLst/>
                <a:latin typeface="Frutiger"/>
              </a:rPr>
              <a:t>The Grange University Hospital is located on Caerleon Road in </a:t>
            </a:r>
            <a:r>
              <a:rPr lang="en-GB" sz="2400" b="0" i="0" dirty="0" err="1">
                <a:solidFill>
                  <a:srgbClr val="000000"/>
                </a:solidFill>
                <a:effectLst/>
                <a:latin typeface="Frutiger"/>
              </a:rPr>
              <a:t>Llanfrechfa</a:t>
            </a:r>
            <a:r>
              <a:rPr lang="en-GB" sz="2400" b="0" i="0" dirty="0">
                <a:solidFill>
                  <a:srgbClr val="000000"/>
                </a:solidFill>
                <a:effectLst/>
                <a:latin typeface="Frutiger"/>
              </a:rPr>
              <a:t>, Cwmbran NP44 8YN</a:t>
            </a:r>
          </a:p>
        </p:txBody>
      </p:sp>
    </p:spTree>
    <p:extLst>
      <p:ext uri="{BB962C8B-B14F-4D97-AF65-F5344CB8AC3E}">
        <p14:creationId xmlns:p14="http://schemas.microsoft.com/office/powerpoint/2010/main" val="3978435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2957874"/>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FF0000"/>
                </a:solidFill>
                <a:effectLst/>
                <a:latin typeface="Frutiger"/>
              </a:rPr>
              <a:t>You should only call 999 or direct to the Emergency Department in a real emergency. </a:t>
            </a:r>
            <a:endParaRPr lang="en-GB" sz="3200" b="1" i="0" dirty="0">
              <a:solidFill>
                <a:srgbClr val="000000"/>
              </a:solidFill>
              <a:effectLst/>
              <a:latin typeface="Frutiger"/>
            </a:endParaRP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Please call 999 or advise to go straight to </a:t>
            </a:r>
            <a:r>
              <a:rPr lang="en-GB" sz="2400" b="1" i="0" dirty="0">
                <a:solidFill>
                  <a:srgbClr val="000000"/>
                </a:solidFill>
                <a:effectLst/>
                <a:latin typeface="Frutiger"/>
              </a:rPr>
              <a:t>The Grange University Hospital </a:t>
            </a:r>
            <a:r>
              <a:rPr lang="en-GB" sz="2400" b="0" i="0" dirty="0">
                <a:solidFill>
                  <a:srgbClr val="000000"/>
                </a:solidFill>
                <a:effectLst/>
                <a:latin typeface="Frutiger"/>
              </a:rPr>
              <a:t>for a life-threatening illness or serious injury, including:  </a:t>
            </a:r>
          </a:p>
          <a:p>
            <a:pPr algn="l" rtl="0" fontAlgn="base"/>
            <a:r>
              <a:rPr lang="en-GB" sz="2400" b="0" i="0" dirty="0">
                <a:solidFill>
                  <a:srgbClr val="000000"/>
                </a:solidFill>
                <a:effectLst/>
                <a:latin typeface="Frutiger"/>
              </a:rPr>
              <a:t>• Severe breathing difficulties  </a:t>
            </a:r>
          </a:p>
          <a:p>
            <a:pPr algn="l" rtl="0" fontAlgn="base"/>
            <a:r>
              <a:rPr lang="en-GB" sz="2400" b="0" i="0" dirty="0">
                <a:solidFill>
                  <a:srgbClr val="000000"/>
                </a:solidFill>
                <a:effectLst/>
                <a:latin typeface="Frutiger"/>
              </a:rPr>
              <a:t>• Severe pain or bleeding  </a:t>
            </a:r>
          </a:p>
          <a:p>
            <a:pPr algn="l" rtl="0" fontAlgn="base"/>
            <a:r>
              <a:rPr lang="en-GB" sz="2400" b="0" i="0" dirty="0">
                <a:solidFill>
                  <a:srgbClr val="000000"/>
                </a:solidFill>
                <a:effectLst/>
                <a:latin typeface="Frutiger"/>
              </a:rPr>
              <a:t>• Chest pain or a suspected stroke  </a:t>
            </a:r>
          </a:p>
          <a:p>
            <a:pPr algn="l" rtl="0" fontAlgn="base"/>
            <a:r>
              <a:rPr lang="en-GB" sz="2400" b="0" i="0" dirty="0">
                <a:solidFill>
                  <a:srgbClr val="000000"/>
                </a:solidFill>
                <a:effectLst/>
                <a:latin typeface="Frutiger"/>
              </a:rPr>
              <a:t>• Serious trauma injuries (</a:t>
            </a:r>
            <a:r>
              <a:rPr lang="en-GB" sz="2400" b="0" i="0" dirty="0" err="1">
                <a:solidFill>
                  <a:srgbClr val="000000"/>
                </a:solidFill>
                <a:effectLst/>
                <a:latin typeface="Frutiger"/>
              </a:rPr>
              <a:t>eg.</a:t>
            </a:r>
            <a:r>
              <a:rPr lang="en-GB" sz="2400" b="0" i="0" dirty="0">
                <a:solidFill>
                  <a:srgbClr val="000000"/>
                </a:solidFill>
                <a:effectLst/>
                <a:latin typeface="Frutiger"/>
              </a:rPr>
              <a:t> from a car crash)  </a:t>
            </a:r>
          </a:p>
          <a:p>
            <a:pPr algn="l" rtl="0" fontAlgn="base"/>
            <a:r>
              <a:rPr lang="en-GB" sz="3200" b="0" i="0" dirty="0">
                <a:solidFill>
                  <a:srgbClr val="000000"/>
                </a:solidFill>
                <a:effectLst/>
                <a:latin typeface="Frutiger"/>
              </a:rPr>
              <a:t> </a:t>
            </a:r>
          </a:p>
        </p:txBody>
      </p:sp>
    </p:spTree>
    <p:extLst>
      <p:ext uri="{BB962C8B-B14F-4D97-AF65-F5344CB8AC3E}">
        <p14:creationId xmlns:p14="http://schemas.microsoft.com/office/powerpoint/2010/main" val="3468728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The Emergency Department</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3429000"/>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effectLst/>
                <a:latin typeface="Frutiger"/>
              </a:rPr>
              <a:t>Choosing the right service in an emergency</a:t>
            </a: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If a person presents at the Royal Gwent, </a:t>
            </a:r>
            <a:r>
              <a:rPr lang="en-GB" sz="2400" b="0" i="0" dirty="0" err="1">
                <a:solidFill>
                  <a:srgbClr val="000000"/>
                </a:solidFill>
                <a:effectLst/>
                <a:latin typeface="Frutiger"/>
              </a:rPr>
              <a:t>Nevill</a:t>
            </a:r>
            <a:r>
              <a:rPr lang="en-GB" sz="2400" b="0" i="0" dirty="0">
                <a:solidFill>
                  <a:srgbClr val="000000"/>
                </a:solidFill>
                <a:effectLst/>
                <a:latin typeface="Frutiger"/>
              </a:rPr>
              <a:t> Hall or any of our other hospitals and they have a life-threatening illness or serious injury, they will need to be transferred to The Grange University Hospital. </a:t>
            </a:r>
          </a:p>
          <a:p>
            <a:pPr algn="l" rtl="0" fontAlgn="base"/>
            <a:endParaRPr lang="en-GB" sz="2400" b="0" i="0" dirty="0">
              <a:solidFill>
                <a:srgbClr val="000000"/>
              </a:solidFill>
              <a:effectLst/>
              <a:latin typeface="Frutiger"/>
            </a:endParaRPr>
          </a:p>
          <a:p>
            <a:pPr algn="l" rtl="0" fontAlgn="base"/>
            <a:r>
              <a:rPr lang="en-GB" sz="2400" b="0" i="0" dirty="0">
                <a:solidFill>
                  <a:srgbClr val="FF0000"/>
                </a:solidFill>
                <a:effectLst/>
                <a:latin typeface="Frutiger"/>
              </a:rPr>
              <a:t>Attending the wrong hospital with a life-threatening condition may put the person in more danger.  </a:t>
            </a:r>
          </a:p>
          <a:p>
            <a:pPr algn="l" rtl="0" fontAlgn="base"/>
            <a:endParaRPr lang="en-GB" sz="2400" b="0" i="0" dirty="0">
              <a:solidFill>
                <a:srgbClr val="000000"/>
              </a:solidFill>
              <a:effectLst/>
              <a:latin typeface="Frutiger"/>
            </a:endParaRPr>
          </a:p>
          <a:p>
            <a:pPr algn="l" rtl="0" fontAlgn="base"/>
            <a:r>
              <a:rPr lang="en-GB" sz="2400" b="0" i="0" dirty="0">
                <a:solidFill>
                  <a:srgbClr val="000000"/>
                </a:solidFill>
                <a:effectLst/>
                <a:latin typeface="Frutiger"/>
              </a:rPr>
              <a:t>If a person attends The Grange University Hospital with a minor injury or illness, they will be redirected to another hospital or service that is more appropriate for their needs. </a:t>
            </a:r>
          </a:p>
        </p:txBody>
      </p:sp>
    </p:spTree>
    <p:extLst>
      <p:ext uri="{BB962C8B-B14F-4D97-AF65-F5344CB8AC3E}">
        <p14:creationId xmlns:p14="http://schemas.microsoft.com/office/powerpoint/2010/main" val="4253399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Help you ED help you">
            <a:hlinkClick r:id="" action="ppaction://media"/>
            <a:extLst>
              <a:ext uri="{FF2B5EF4-FFF2-40B4-BE49-F238E27FC236}">
                <a16:creationId xmlns:a16="http://schemas.microsoft.com/office/drawing/2014/main" id="{FC20DDAA-AE90-40B4-BDB0-CF66BFD607F3}"/>
              </a:ext>
            </a:extLst>
          </p:cNvPr>
          <p:cNvPicPr>
            <a:picLocks noRot="1" noChangeAspect="1"/>
          </p:cNvPicPr>
          <p:nvPr>
            <a:videoFile r:link="rId1"/>
          </p:nvPr>
        </p:nvPicPr>
        <p:blipFill>
          <a:blip r:embed="rId3"/>
          <a:stretch>
            <a:fillRect/>
          </a:stretch>
        </p:blipFill>
        <p:spPr>
          <a:xfrm>
            <a:off x="9525" y="0"/>
            <a:ext cx="12172951" cy="6858000"/>
          </a:xfrm>
          <a:prstGeom prst="rect">
            <a:avLst/>
          </a:prstGeom>
        </p:spPr>
      </p:pic>
    </p:spTree>
    <p:extLst>
      <p:ext uri="{BB962C8B-B14F-4D97-AF65-F5344CB8AC3E}">
        <p14:creationId xmlns:p14="http://schemas.microsoft.com/office/powerpoint/2010/main" val="2886806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rgbClr val="FF0000"/>
                </a:solidFill>
                <a:latin typeface="Frutiger"/>
              </a:rPr>
              <a:t>Children’s Emergency Hospital Services</a:t>
            </a: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129145" y="2653146"/>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0" i="0" dirty="0">
                <a:solidFill>
                  <a:srgbClr val="000000"/>
                </a:solidFill>
                <a:effectLst/>
                <a:latin typeface="Frutiger"/>
              </a:rPr>
              <a:t>Children who require emergency treatment should go to </a:t>
            </a:r>
            <a:r>
              <a:rPr lang="en-GB" sz="2400" b="1" i="0" dirty="0">
                <a:solidFill>
                  <a:srgbClr val="000000"/>
                </a:solidFill>
                <a:effectLst/>
                <a:latin typeface="Frutiger"/>
              </a:rPr>
              <a:t>The Grange University Hospital</a:t>
            </a:r>
            <a:r>
              <a:rPr lang="en-GB" sz="2400" b="0" i="0" dirty="0">
                <a:solidFill>
                  <a:srgbClr val="000000"/>
                </a:solidFill>
                <a:effectLst/>
                <a:latin typeface="Frutiger"/>
              </a:rPr>
              <a:t>, where specialist children’s doctors and nurses will care for them. </a:t>
            </a:r>
          </a:p>
          <a:p>
            <a:pPr algn="l" rtl="0" fontAlgn="base"/>
            <a:endParaRPr lang="en-GB" sz="2400" dirty="0">
              <a:solidFill>
                <a:srgbClr val="000000"/>
              </a:solidFill>
              <a:latin typeface="Frutiger"/>
            </a:endParaRPr>
          </a:p>
          <a:p>
            <a:pPr algn="l" rtl="0" fontAlgn="base"/>
            <a:r>
              <a:rPr lang="en-GB" sz="2400" b="0" i="0" dirty="0">
                <a:solidFill>
                  <a:srgbClr val="000000"/>
                </a:solidFill>
                <a:effectLst/>
                <a:latin typeface="Frutiger"/>
              </a:rPr>
              <a:t>Our local Minor Injury Units can treat children over 1 year old and are located at The Royal Gwent Hospital, </a:t>
            </a:r>
            <a:r>
              <a:rPr lang="en-GB" sz="2400" b="0" i="0" dirty="0" err="1">
                <a:solidFill>
                  <a:srgbClr val="000000"/>
                </a:solidFill>
                <a:effectLst/>
                <a:latin typeface="Frutiger"/>
              </a:rPr>
              <a:t>Nevill</a:t>
            </a:r>
            <a:r>
              <a:rPr lang="en-GB" sz="2400" b="0" i="0" dirty="0">
                <a:solidFill>
                  <a:srgbClr val="000000"/>
                </a:solidFill>
                <a:effectLst/>
                <a:latin typeface="Frutiger"/>
              </a:rPr>
              <a:t> Hall Hospital, Ysbyty </a:t>
            </a:r>
            <a:r>
              <a:rPr lang="en-GB" sz="2400" b="0" i="0" dirty="0" err="1">
                <a:solidFill>
                  <a:srgbClr val="000000"/>
                </a:solidFill>
                <a:effectLst/>
                <a:latin typeface="Frutiger"/>
              </a:rPr>
              <a:t>Ystrad</a:t>
            </a:r>
            <a:r>
              <a:rPr lang="en-GB" sz="2400" b="0" i="0" dirty="0">
                <a:solidFill>
                  <a:srgbClr val="000000"/>
                </a:solidFill>
                <a:effectLst/>
                <a:latin typeface="Frutiger"/>
              </a:rPr>
              <a:t> </a:t>
            </a:r>
            <a:r>
              <a:rPr lang="en-GB" sz="2400" b="0" i="0" dirty="0" err="1">
                <a:solidFill>
                  <a:srgbClr val="000000"/>
                </a:solidFill>
                <a:effectLst/>
                <a:latin typeface="Frutiger"/>
              </a:rPr>
              <a:t>Fawr</a:t>
            </a:r>
            <a:r>
              <a:rPr lang="en-GB" sz="2400" b="0" i="0" dirty="0">
                <a:solidFill>
                  <a:srgbClr val="000000"/>
                </a:solidFill>
                <a:effectLst/>
                <a:latin typeface="Frutiger"/>
              </a:rPr>
              <a:t> and Ysbyty Aneurin Bevan. </a:t>
            </a:r>
          </a:p>
          <a:p>
            <a:pPr algn="l" rtl="0" fontAlgn="base"/>
            <a:endParaRPr lang="en-GB" sz="2400" dirty="0">
              <a:solidFill>
                <a:srgbClr val="000000"/>
              </a:solidFill>
              <a:latin typeface="Frutiger"/>
            </a:endParaRPr>
          </a:p>
          <a:p>
            <a:pPr algn="l" rtl="0" fontAlgn="base"/>
            <a:r>
              <a:rPr lang="en-GB" sz="2400" b="0" i="0" dirty="0">
                <a:solidFill>
                  <a:srgbClr val="FF0000"/>
                </a:solidFill>
                <a:effectLst/>
                <a:latin typeface="Frutiger"/>
              </a:rPr>
              <a:t>All children aged under 1 year need to be seen at The Grange University Hospital.  </a:t>
            </a:r>
          </a:p>
        </p:txBody>
      </p:sp>
    </p:spTree>
    <p:extLst>
      <p:ext uri="{BB962C8B-B14F-4D97-AF65-F5344CB8AC3E}">
        <p14:creationId xmlns:p14="http://schemas.microsoft.com/office/powerpoint/2010/main" val="3093810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D41F791-90A9-4218-AF37-248D75E5DA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A88B42A4-DA64-466A-98DD-89F23BE02ACD}"/>
              </a:ext>
            </a:extLst>
          </p:cNvPr>
          <p:cNvSpPr>
            <a:spLocks noGrp="1"/>
          </p:cNvSpPr>
          <p:nvPr>
            <p:ph type="ctrTitle"/>
          </p:nvPr>
        </p:nvSpPr>
        <p:spPr>
          <a:xfrm>
            <a:off x="1524000" y="2175307"/>
            <a:ext cx="9144000" cy="1745529"/>
          </a:xfrm>
        </p:spPr>
        <p:txBody>
          <a:bodyPr>
            <a:normAutofit/>
          </a:bodyPr>
          <a:lstStyle/>
          <a:p>
            <a:r>
              <a:rPr lang="en-GB" sz="4800" dirty="0">
                <a:solidFill>
                  <a:srgbClr val="002060"/>
                </a:solidFill>
                <a:latin typeface="Frutiger"/>
              </a:rPr>
              <a:t>Questions</a:t>
            </a:r>
          </a:p>
        </p:txBody>
      </p:sp>
    </p:spTree>
    <p:extLst>
      <p:ext uri="{BB962C8B-B14F-4D97-AF65-F5344CB8AC3E}">
        <p14:creationId xmlns:p14="http://schemas.microsoft.com/office/powerpoint/2010/main" val="1992932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71842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buFont typeface="+mj-lt"/>
              <a:buAutoNum type="arabicPeriod"/>
            </a:pPr>
            <a:r>
              <a:rPr lang="en-GB" sz="2400" b="1" i="0" dirty="0">
                <a:solidFill>
                  <a:schemeClr val="accent1">
                    <a:lumMod val="50000"/>
                  </a:schemeClr>
                </a:solidFill>
                <a:effectLst/>
                <a:latin typeface="Frutiger"/>
              </a:rPr>
              <a:t> An adult has cut their finger with a kitchen knife. Where you would direct them? </a:t>
            </a: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0430588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364672" y="2568138"/>
            <a:ext cx="9462655" cy="1004311"/>
          </a:xfrm>
        </p:spPr>
        <p:txBody>
          <a:bodyPr>
            <a:noAutofit/>
          </a:bodyPr>
          <a:lstStyle/>
          <a:p>
            <a:r>
              <a:rPr lang="en-GB" sz="2800" dirty="0">
                <a:solidFill>
                  <a:schemeClr val="accent1">
                    <a:lumMod val="50000"/>
                  </a:schemeClr>
                </a:solidFill>
                <a:latin typeface="Frutiger"/>
              </a:rPr>
              <a:t>This training has been designed to help when navigating to one of Aneurin Bevan University Health Board‘s Minor Injury Units, or the Emergency Department.</a:t>
            </a:r>
          </a:p>
        </p:txBody>
      </p:sp>
    </p:spTree>
    <p:extLst>
      <p:ext uri="{BB962C8B-B14F-4D97-AF65-F5344CB8AC3E}">
        <p14:creationId xmlns:p14="http://schemas.microsoft.com/office/powerpoint/2010/main" val="3264782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512617" y="4329472"/>
            <a:ext cx="11430000"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buFont typeface="+mj-lt"/>
              <a:buAutoNum type="arabicPeriod"/>
            </a:pPr>
            <a:r>
              <a:rPr lang="en-GB" sz="2400" b="1" i="0" dirty="0">
                <a:solidFill>
                  <a:schemeClr val="accent1">
                    <a:lumMod val="50000"/>
                  </a:schemeClr>
                </a:solidFill>
                <a:effectLst/>
                <a:latin typeface="Frutiger"/>
              </a:rPr>
              <a:t> An adult has cut their finger with a kitchen knife. Where you would direct them? </a:t>
            </a: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This can be dealt with at a Minor Injury Unit and not the Emergency Department  </a:t>
            </a:r>
          </a:p>
          <a:p>
            <a:pPr marL="285750" indent="-285750" algn="l" rtl="0" fontAlgn="base">
              <a:buFont typeface="Wingdings" panose="05000000000000000000" pitchFamily="2" charset="2"/>
              <a:buChar char="û"/>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r>
              <a:rPr lang="en-GB" sz="1800" b="1" i="0" dirty="0">
                <a:solidFill>
                  <a:srgbClr val="00B050"/>
                </a:solidFill>
                <a:effectLst/>
                <a:latin typeface="Segoe UI" panose="020B0502040204020203" pitchFamily="34" charset="0"/>
              </a:rPr>
              <a:t>MIU can deal with wounds, grazes and minor burns  </a:t>
            </a:r>
          </a:p>
          <a:p>
            <a:pPr marL="285750" indent="-285750" algn="l" rtl="0" fontAlgn="base">
              <a:buFont typeface="Wingdings" panose="05000000000000000000" pitchFamily="2" charset="2"/>
              <a:buChar char="ü"/>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If the patients need stitches, they will need to go to MIU </a:t>
            </a:r>
          </a:p>
          <a:p>
            <a:pPr marL="285750" indent="-285750" algn="l" rtl="0" fontAlgn="base">
              <a:buFont typeface="Wingdings" panose="05000000000000000000" pitchFamily="2" charset="2"/>
              <a:buChar char="û"/>
            </a:pPr>
            <a:endParaRPr lang="en-GB" sz="1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marL="285750" indent="-285750" algn="l" rtl="0" fontAlgn="base">
              <a:buFont typeface="Wingdings" panose="05000000000000000000" pitchFamily="2" charset="2"/>
              <a:buChar char="ü"/>
            </a:pPr>
            <a:r>
              <a:rPr lang="en-GB" sz="1800" b="1" i="0" dirty="0">
                <a:solidFill>
                  <a:srgbClr val="00B050"/>
                </a:solidFill>
                <a:effectLst/>
                <a:latin typeface="Segoe UI" panose="020B0502040204020203" pitchFamily="34" charset="0"/>
              </a:rPr>
              <a:t>If the patient isn’t sure whether they need stitches they could ring NHS 111 first for advice</a:t>
            </a:r>
          </a:p>
          <a:p>
            <a:pPr algn="l" rtl="0" fontAlgn="base"/>
            <a:r>
              <a:rPr lang="en-GB" sz="1800" b="0" i="0" dirty="0">
                <a:solidFill>
                  <a:srgbClr val="000000"/>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tx2">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 pharmacy can only provide advice on common illnesses and medication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 dentist can help with any issues with teeth/gum problems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1800" b="0" i="0" dirty="0">
                <a:solidFill>
                  <a:schemeClr val="tx1">
                    <a:lumMod val="95000"/>
                    <a:lumOff val="5000"/>
                  </a:schemeClr>
                </a:solidFill>
                <a:effectLst/>
                <a:latin typeface="Wingdings" panose="05000000000000000000" pitchFamily="2" charset="2"/>
              </a:rPr>
              <a:t>û</a:t>
            </a:r>
            <a:r>
              <a:rPr lang="en-GB" sz="1800" b="0" i="0" dirty="0">
                <a:solidFill>
                  <a:schemeClr val="tx1">
                    <a:lumMod val="95000"/>
                    <a:lumOff val="5000"/>
                  </a:schemeClr>
                </a:solidFill>
                <a:effectLst/>
                <a:latin typeface="Segoe UI" panose="020B0502040204020203" pitchFamily="34" charset="0"/>
              </a:rPr>
              <a:t> An optician will deal with problems with eyes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445986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2. A 14 month old baby has suspected croup</a:t>
            </a:r>
            <a:r>
              <a:rPr lang="en-GB" sz="2400" b="1" dirty="0">
                <a:solidFill>
                  <a:schemeClr val="accent1">
                    <a:lumMod val="50000"/>
                  </a:schemeClr>
                </a:solidFill>
                <a:latin typeface="Frutiger"/>
              </a:rPr>
              <a:t> and is experiencing breathing difficulties. Where should they go?</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3724964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2. A 14 month old baby has suspected croup</a:t>
            </a:r>
            <a:r>
              <a:rPr lang="en-GB" sz="2400" b="1" dirty="0">
                <a:solidFill>
                  <a:schemeClr val="accent1">
                    <a:lumMod val="50000"/>
                  </a:schemeClr>
                </a:solidFill>
                <a:latin typeface="Frutiger"/>
              </a:rPr>
              <a:t> and is experiencing breathing difficulties. Where should they go?</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a:t>
            </a:r>
            <a:r>
              <a:rPr lang="en-GB" sz="1800" b="1" i="0" dirty="0">
                <a:solidFill>
                  <a:srgbClr val="00B050"/>
                </a:solidFill>
                <a:effectLst/>
                <a:latin typeface="Segoe UI" panose="020B0502040204020203" pitchFamily="34" charset="0"/>
                <a:cs typeface="Segoe UI" panose="020B0502040204020203" pitchFamily="34" charset="0"/>
              </a:rPr>
              <a:t>nyone at any age experiencing breathing difficulties should attend the Emergency Department at The Grange University Hospital</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Croup can be treated at a GP Practice if it isn’t severe.</a:t>
            </a: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b="1" i="0" dirty="0">
                <a:solidFill>
                  <a:srgbClr val="00B050"/>
                </a:solidFill>
                <a:effectLst/>
                <a:latin typeface="Segoe UI" panose="020B0502040204020203" pitchFamily="34" charset="0"/>
                <a:cs typeface="Segoe UI" panose="020B0502040204020203" pitchFamily="34" charset="0"/>
              </a:rPr>
              <a:t>If your child has croup that is not severe and you are unsure where to go</a:t>
            </a:r>
            <a:r>
              <a:rPr lang="en-GB" sz="1800" b="1" dirty="0">
                <a:solidFill>
                  <a:srgbClr val="00B050"/>
                </a:solidFill>
                <a:latin typeface="Segoe UI" panose="020B0502040204020203" pitchFamily="34" charset="0"/>
                <a:cs typeface="Segoe UI" panose="020B0502040204020203" pitchFamily="34" charset="0"/>
              </a:rPr>
              <a:t>, contact NHS 111</a:t>
            </a:r>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671355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3. A man in his 50s is suffering severe chest pain. Where should he be advised to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2654353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3. A man in his 50s is suffering severe chest pain. Where should he be advised to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a:t>
            </a:r>
            <a:r>
              <a:rPr lang="en-GB" sz="1800" b="1" i="0" dirty="0">
                <a:solidFill>
                  <a:srgbClr val="00B050"/>
                </a:solidFill>
                <a:effectLst/>
                <a:latin typeface="Segoe UI" panose="020B0502040204020203" pitchFamily="34" charset="0"/>
                <a:cs typeface="Segoe UI" panose="020B0502040204020203" pitchFamily="34" charset="0"/>
              </a:rPr>
              <a:t>nyone at any age experiencing severe chest pain should attend the Emergency Department at The Grange University Hospital</a:t>
            </a:r>
          </a:p>
          <a:p>
            <a:pPr marL="285750" indent="-285750" algn="l" rtl="0" fontAlgn="base">
              <a:buFont typeface="Wingdings" panose="05000000000000000000" pitchFamily="2" charset="2"/>
              <a:buChar char="ü"/>
            </a:pPr>
            <a:endParaRPr lang="en-GB" sz="1800" b="1" i="0" dirty="0">
              <a:solidFill>
                <a:srgbClr val="00B050"/>
              </a:solidFill>
              <a:effectLst/>
              <a:latin typeface="Segoe UI" panose="020B0502040204020203" pitchFamily="34" charset="0"/>
              <a:cs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Attending the wrong hospital with a life-threatening condition can put the person in more danger</a:t>
            </a: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96378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4. A 15 year old has been injured playing in a rugby match and requires a shoulder x-ray. Where should they go</a:t>
            </a:r>
            <a:r>
              <a:rPr lang="en-GB" sz="2400" b="1" dirty="0">
                <a:solidFill>
                  <a:schemeClr val="accent1">
                    <a:lumMod val="50000"/>
                  </a:schemeClr>
                </a:solidFill>
                <a:latin typeface="Frutiger"/>
              </a:rPr>
              <a:t>?</a:t>
            </a:r>
            <a:endParaRPr lang="en-GB" sz="2400" b="1" i="0" dirty="0">
              <a:solidFill>
                <a:schemeClr val="accent1">
                  <a:lumMod val="50000"/>
                </a:schemeClr>
              </a:solidFill>
              <a:effectLst/>
              <a:latin typeface="Frutiger"/>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7031642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77982" y="5732288"/>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4. A 15 year old has been injured playing in a rugby match and requires a shoulder x-ray. Where should they go</a:t>
            </a:r>
            <a:r>
              <a:rPr lang="en-GB" sz="2400" b="1" dirty="0">
                <a:solidFill>
                  <a:schemeClr val="accent1">
                    <a:lumMod val="50000"/>
                  </a:schemeClr>
                </a:solidFill>
                <a:latin typeface="Frutiger"/>
              </a:rPr>
              <a:t>?</a:t>
            </a:r>
            <a:r>
              <a:rPr lang="en-GB" sz="1800" b="0" i="0" dirty="0">
                <a:solidFill>
                  <a:srgbClr val="000000"/>
                </a:solidFill>
                <a:effectLst/>
                <a:latin typeface="Segoe UI" panose="020B0502040204020203" pitchFamily="34" charset="0"/>
              </a:rPr>
              <a:t> </a:t>
            </a:r>
          </a:p>
          <a:p>
            <a:pPr algn="l" rtl="0" fontAlgn="base"/>
            <a:endParaRPr lang="en-GB" sz="800" b="0" i="0" dirty="0">
              <a:solidFill>
                <a:srgbClr val="000000"/>
              </a:solidFill>
              <a:effectLst/>
              <a:latin typeface="Segoe UI" panose="020B0502040204020203" pitchFamily="34" charset="0"/>
            </a:endParaRPr>
          </a:p>
          <a:p>
            <a:pPr algn="l" rtl="0" fontAlgn="base"/>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buFont typeface="Arial" panose="020B0604020202020204" pitchFamily="34" charset="0"/>
              <a:buChar char="•"/>
            </a:pPr>
            <a:endParaRPr lang="en-GB" sz="1800" dirty="0">
              <a:solidFill>
                <a:schemeClr val="accent1">
                  <a:lumMod val="50000"/>
                </a:schemeClr>
              </a:solidFill>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Minor Injury Unit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MIUs have access to x-rays</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111081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5. </a:t>
            </a:r>
            <a:r>
              <a:rPr lang="en-GB" sz="2400" b="1" i="0" dirty="0">
                <a:solidFill>
                  <a:schemeClr val="accent1">
                    <a:lumMod val="50000"/>
                  </a:schemeClr>
                </a:solidFill>
                <a:effectLst/>
                <a:latin typeface="Frutiger"/>
                <a:cs typeface="Segoe UI" panose="020B0502040204020203" pitchFamily="34" charset="0"/>
              </a:rPr>
              <a:t>A 10-month-old has fallen from a height and bumped their head. </a:t>
            </a:r>
          </a:p>
          <a:p>
            <a:pPr algn="l" rtl="0" fontAlgn="base"/>
            <a:r>
              <a:rPr lang="en-GB" sz="2400" b="1" i="0" dirty="0">
                <a:solidFill>
                  <a:schemeClr val="accent1">
                    <a:lumMod val="50000"/>
                  </a:schemeClr>
                </a:solidFill>
                <a:effectLst/>
                <a:latin typeface="Frutiger"/>
                <a:cs typeface="Segoe UI" panose="020B0502040204020203" pitchFamily="34" charset="0"/>
              </a:rPr>
              <a:t>Which hospital should they be advised to go</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7894142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A31A490C-7E23-4A10-B442-E4B68EC447CA}"/>
              </a:ext>
            </a:extLst>
          </p:cNvPr>
          <p:cNvSpPr txBox="1">
            <a:spLocks/>
          </p:cNvSpPr>
          <p:nvPr/>
        </p:nvSpPr>
        <p:spPr>
          <a:xfrm>
            <a:off x="491836" y="594010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5. </a:t>
            </a:r>
            <a:r>
              <a:rPr lang="en-GB" sz="2400" b="1" i="0" dirty="0">
                <a:solidFill>
                  <a:schemeClr val="accent1">
                    <a:lumMod val="50000"/>
                  </a:schemeClr>
                </a:solidFill>
                <a:effectLst/>
                <a:latin typeface="Frutiger"/>
                <a:cs typeface="Segoe UI" panose="020B0502040204020203" pitchFamily="34" charset="0"/>
              </a:rPr>
              <a:t>A 10-month-old has fallen from a height and bumped their head. </a:t>
            </a:r>
          </a:p>
          <a:p>
            <a:pPr algn="l" rtl="0" fontAlgn="base"/>
            <a:r>
              <a:rPr lang="en-GB" sz="2400" b="1" i="0" dirty="0">
                <a:solidFill>
                  <a:schemeClr val="accent1">
                    <a:lumMod val="50000"/>
                  </a:schemeClr>
                </a:solidFill>
                <a:effectLst/>
                <a:latin typeface="Frutiger"/>
                <a:cs typeface="Segoe UI" panose="020B0502040204020203" pitchFamily="34" charset="0"/>
              </a:rPr>
              <a:t>Which hospital should they be advised to go</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rgbClr val="000000"/>
                </a:solidFill>
                <a:effectLst/>
                <a:latin typeface="Segoe UI" panose="020B0502040204020203" pitchFamily="34" charset="0"/>
              </a:rPr>
              <a:t> </a:t>
            </a:r>
            <a:endParaRPr lang="en-GB" sz="8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All babies under 1 year old need to go to The Grange University Hospital</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ü"/>
            </a:pPr>
            <a:endParaRPr lang="en-GB" sz="1800" b="1" i="0" dirty="0">
              <a:solidFill>
                <a:srgbClr val="00B050"/>
              </a:solidFill>
              <a:effectLst/>
              <a:latin typeface="Segoe UI" panose="020B0502040204020203" pitchFamily="34" charset="0"/>
              <a:cs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3">
                  <a:lumMod val="75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1591231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6. </a:t>
            </a:r>
            <a:r>
              <a:rPr lang="en-GB" sz="2400" b="1" i="0" dirty="0">
                <a:solidFill>
                  <a:schemeClr val="accent1">
                    <a:lumMod val="50000"/>
                  </a:schemeClr>
                </a:solidFill>
                <a:effectLst/>
                <a:latin typeface="Frutiger"/>
                <a:cs typeface="Segoe UI" panose="020B0502040204020203" pitchFamily="34" charset="0"/>
              </a:rPr>
              <a:t>Someone </a:t>
            </a:r>
            <a:r>
              <a:rPr lang="en-GB" sz="2400" b="1" dirty="0">
                <a:solidFill>
                  <a:schemeClr val="accent1">
                    <a:lumMod val="50000"/>
                  </a:schemeClr>
                </a:solidFill>
                <a:latin typeface="Frutiger"/>
                <a:cs typeface="Segoe UI" panose="020B0502040204020203" pitchFamily="34" charset="0"/>
              </a:rPr>
              <a:t>has</a:t>
            </a:r>
            <a:r>
              <a:rPr lang="en-GB" sz="2400" b="1" i="0" dirty="0">
                <a:solidFill>
                  <a:schemeClr val="accent1">
                    <a:lumMod val="50000"/>
                  </a:schemeClr>
                </a:solidFill>
                <a:effectLst/>
                <a:latin typeface="Frutiger"/>
                <a:cs typeface="Segoe UI" panose="020B0502040204020203" pitchFamily="34" charset="0"/>
              </a:rPr>
              <a:t> been bitten by a cat and the skin is broken. Where can they be treated</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9483429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2424689"/>
            <a:ext cx="9144000" cy="1004311"/>
          </a:xfrm>
        </p:spPr>
        <p:txBody>
          <a:bodyPr>
            <a:normAutofit/>
          </a:bodyPr>
          <a:lstStyle/>
          <a:p>
            <a:r>
              <a:rPr lang="en-GB" dirty="0">
                <a:solidFill>
                  <a:schemeClr val="accent2"/>
                </a:solidFill>
                <a:latin typeface="Frutiger"/>
              </a:rPr>
              <a:t>Minor Injury Units</a:t>
            </a:r>
            <a:endParaRPr lang="en-GB" sz="3600" dirty="0">
              <a:solidFill>
                <a:srgbClr val="002060"/>
              </a:solidFill>
              <a:latin typeface="Frutiger"/>
            </a:endParaRPr>
          </a:p>
        </p:txBody>
      </p:sp>
    </p:spTree>
    <p:extLst>
      <p:ext uri="{BB962C8B-B14F-4D97-AF65-F5344CB8AC3E}">
        <p14:creationId xmlns:p14="http://schemas.microsoft.com/office/powerpoint/2010/main" val="2448554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8949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6. </a:t>
            </a:r>
            <a:r>
              <a:rPr lang="en-GB" sz="2400" b="1" i="0" dirty="0">
                <a:solidFill>
                  <a:schemeClr val="accent1">
                    <a:lumMod val="50000"/>
                  </a:schemeClr>
                </a:solidFill>
                <a:effectLst/>
                <a:latin typeface="Frutiger"/>
                <a:cs typeface="Segoe UI" panose="020B0502040204020203" pitchFamily="34" charset="0"/>
              </a:rPr>
              <a:t>Someone </a:t>
            </a:r>
            <a:r>
              <a:rPr lang="en-GB" sz="2400" b="1" dirty="0">
                <a:solidFill>
                  <a:schemeClr val="accent1">
                    <a:lumMod val="50000"/>
                  </a:schemeClr>
                </a:solidFill>
                <a:latin typeface="Frutiger"/>
                <a:cs typeface="Segoe UI" panose="020B0502040204020203" pitchFamily="34" charset="0"/>
              </a:rPr>
              <a:t>has</a:t>
            </a:r>
            <a:r>
              <a:rPr lang="en-GB" sz="2400" b="1" i="0" dirty="0">
                <a:solidFill>
                  <a:schemeClr val="accent1">
                    <a:lumMod val="50000"/>
                  </a:schemeClr>
                </a:solidFill>
                <a:effectLst/>
                <a:latin typeface="Frutiger"/>
                <a:cs typeface="Segoe UI" panose="020B0502040204020203" pitchFamily="34" charset="0"/>
              </a:rPr>
              <a:t> been bitten by a cat and the skin is broken. Where can they be treated</a:t>
            </a:r>
            <a:r>
              <a:rPr lang="en-GB" sz="2400" b="1" dirty="0">
                <a:solidFill>
                  <a:schemeClr val="accent1">
                    <a:lumMod val="50000"/>
                  </a:schemeClr>
                </a:solidFill>
                <a:latin typeface="Frutiger"/>
                <a:cs typeface="Segoe UI" panose="020B0502040204020203" pitchFamily="34" charset="0"/>
              </a:rPr>
              <a:t>?</a:t>
            </a:r>
            <a:endParaRPr lang="en-GB" sz="2400" b="1" i="0" dirty="0">
              <a:solidFill>
                <a:schemeClr val="accent1">
                  <a:lumMod val="50000"/>
                </a:schemeClr>
              </a:solidFill>
              <a:effectLst/>
              <a:latin typeface="Frutiger"/>
              <a:cs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fontAlgn="base">
              <a:buFont typeface="Wingdings" panose="05000000000000000000" pitchFamily="2" charset="2"/>
              <a:buChar char="ü"/>
            </a:pPr>
            <a:r>
              <a:rPr lang="en-GB" sz="1800" b="1" dirty="0">
                <a:solidFill>
                  <a:srgbClr val="00B050"/>
                </a:solidFill>
                <a:latin typeface="Segoe UI" panose="020B0502040204020203" pitchFamily="34" charset="0"/>
                <a:cs typeface="Segoe UI" panose="020B0502040204020203" pitchFamily="34" charset="0"/>
              </a:rPr>
              <a:t>MIUs can treat animal bites</a:t>
            </a:r>
            <a:endParaRPr lang="en-GB" sz="1800" b="1" i="0" dirty="0">
              <a:solidFill>
                <a:srgbClr val="00B050"/>
              </a:solidFill>
              <a:effectLst/>
              <a:latin typeface="Segoe UI" panose="020B0502040204020203" pitchFamily="34" charset="0"/>
              <a:cs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258009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7. </a:t>
            </a:r>
            <a:r>
              <a:rPr lang="en-GB" sz="2400" b="1" i="0" dirty="0">
                <a:solidFill>
                  <a:schemeClr val="accent1">
                    <a:lumMod val="50000"/>
                  </a:schemeClr>
                </a:solidFill>
                <a:effectLst/>
                <a:latin typeface="Frutiger"/>
                <a:cs typeface="Segoe UI" panose="020B0502040204020203" pitchFamily="34" charset="0"/>
              </a:rPr>
              <a:t>A person has a chronic/long-term illness and is struggling with their symptoms. Where should they go for advice?</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398908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3407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7. </a:t>
            </a:r>
            <a:r>
              <a:rPr lang="en-GB" sz="2400" b="1" i="0" dirty="0">
                <a:solidFill>
                  <a:schemeClr val="accent1">
                    <a:lumMod val="50000"/>
                  </a:schemeClr>
                </a:solidFill>
                <a:effectLst/>
                <a:latin typeface="Frutiger"/>
                <a:cs typeface="Segoe UI" panose="020B0502040204020203" pitchFamily="34" charset="0"/>
              </a:rPr>
              <a:t>A person has a chronic/long-term illness and is struggling with their symptoms. Where should they go for advice?</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fontAlgn="base">
              <a:buFont typeface="Wingdings" panose="05000000000000000000" pitchFamily="2" charset="2"/>
              <a:buChar char=""/>
            </a:pPr>
            <a:r>
              <a:rPr lang="en-GB" sz="1800" b="1" dirty="0">
                <a:solidFill>
                  <a:srgbClr val="00B050"/>
                </a:solidFill>
                <a:latin typeface="Segoe UI" panose="020B0502040204020203" pitchFamily="34" charset="0"/>
                <a:cs typeface="Segoe UI" panose="020B0502040204020203" pitchFamily="34" charset="0"/>
              </a:rPr>
              <a:t>If the patient has deteriorated severely and the situation is life-threatening they should go to The Emergency Department at The Grange University Hospital</a:t>
            </a: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û"/>
            </a:pPr>
            <a:r>
              <a:rPr lang="en-GB" sz="1800" b="0" i="0" dirty="0">
                <a:solidFill>
                  <a:schemeClr val="tx1">
                    <a:lumMod val="95000"/>
                    <a:lumOff val="5000"/>
                  </a:schemeClr>
                </a:solidFill>
                <a:effectLst/>
                <a:latin typeface="Segoe UI" panose="020B0502040204020203" pitchFamily="34" charset="0"/>
              </a:rPr>
              <a:t>MIUs can not treat illnesses</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As long as the persons condition hasn’t severely deteriorated the patient should speak to their GP</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6543858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8. </a:t>
            </a:r>
            <a:r>
              <a:rPr lang="en-GB" sz="2400" b="1" i="0" dirty="0">
                <a:solidFill>
                  <a:schemeClr val="accent1">
                    <a:lumMod val="50000"/>
                  </a:schemeClr>
                </a:solidFill>
                <a:effectLst/>
                <a:latin typeface="Frutiger"/>
                <a:cs typeface="Segoe UI" panose="020B0502040204020203" pitchFamily="34" charset="0"/>
              </a:rPr>
              <a:t>An adult has a rubber piece from their headphones stuck in their ear. Where should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7870729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8. </a:t>
            </a:r>
            <a:r>
              <a:rPr lang="en-GB" sz="2400" b="1" i="0" dirty="0">
                <a:solidFill>
                  <a:schemeClr val="accent1">
                    <a:lumMod val="50000"/>
                  </a:schemeClr>
                </a:solidFill>
                <a:effectLst/>
                <a:latin typeface="Frutiger"/>
                <a:cs typeface="Segoe UI" panose="020B0502040204020203" pitchFamily="34" charset="0"/>
              </a:rPr>
              <a:t>An adult has a rubber piece from their headphones stuck in their ear. Where should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MIUs can deal with eye, ear and nose injuries and foreign bodies</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215797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9. </a:t>
            </a:r>
            <a:r>
              <a:rPr lang="en-GB" sz="2400" b="1" i="0" dirty="0">
                <a:solidFill>
                  <a:schemeClr val="accent1">
                    <a:lumMod val="50000"/>
                  </a:schemeClr>
                </a:solidFill>
                <a:effectLst/>
                <a:latin typeface="Frutiger"/>
                <a:cs typeface="Segoe UI" panose="020B0502040204020203" pitchFamily="34" charset="0"/>
              </a:rPr>
              <a:t>A five year old child has fallen over in the park and has a suspected broken arm.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9641753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0636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9. </a:t>
            </a:r>
            <a:r>
              <a:rPr lang="en-GB" sz="2400" b="1" i="0" dirty="0">
                <a:solidFill>
                  <a:schemeClr val="accent1">
                    <a:lumMod val="50000"/>
                  </a:schemeClr>
                </a:solidFill>
                <a:effectLst/>
                <a:latin typeface="Frutiger"/>
                <a:cs typeface="Segoe UI" panose="020B0502040204020203" pitchFamily="34" charset="0"/>
              </a:rPr>
              <a:t>A five year old child has fallen over in the park and has a suspected broken arm.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fontAlgn="base">
              <a:buFont typeface="Wingdings" panose="05000000000000000000" pitchFamily="2" charset="2"/>
              <a:buChar char="ü"/>
            </a:pPr>
            <a:r>
              <a:rPr lang="en-GB" sz="1800" b="1" i="0" dirty="0">
                <a:solidFill>
                  <a:srgbClr val="00B050"/>
                </a:solidFill>
                <a:effectLst/>
                <a:latin typeface="Segoe UI" panose="020B0502040204020203" pitchFamily="34" charset="0"/>
              </a:rPr>
              <a:t>Limb injuries which include broken bones (fractures) and minor joint dislocations can be treated at out MIUs</a:t>
            </a: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5239482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02323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10. </a:t>
            </a:r>
            <a:r>
              <a:rPr lang="en-GB" sz="2400" b="1" i="0" dirty="0">
                <a:solidFill>
                  <a:schemeClr val="accent1">
                    <a:lumMod val="50000"/>
                  </a:schemeClr>
                </a:solidFill>
                <a:effectLst/>
                <a:latin typeface="Frutiger"/>
                <a:cs typeface="Segoe UI" panose="020B0502040204020203" pitchFamily="34" charset="0"/>
              </a:rPr>
              <a:t>Someone has had severe tooth pain for the last few days.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2742655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34077"/>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10. </a:t>
            </a:r>
            <a:r>
              <a:rPr lang="en-GB" sz="2400" b="1" i="0" dirty="0">
                <a:solidFill>
                  <a:schemeClr val="accent1">
                    <a:lumMod val="50000"/>
                  </a:schemeClr>
                </a:solidFill>
                <a:effectLst/>
                <a:latin typeface="Frutiger"/>
                <a:cs typeface="Segoe UI" panose="020B0502040204020203" pitchFamily="34" charset="0"/>
              </a:rPr>
              <a:t>Someone has had severe tooth pain for the last few days.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
            </a:pPr>
            <a:r>
              <a:rPr lang="en-GB" sz="1800" b="1" i="0" dirty="0">
                <a:solidFill>
                  <a:srgbClr val="00B050"/>
                </a:solidFill>
                <a:effectLst/>
                <a:latin typeface="Segoe UI" panose="020B0502040204020203" pitchFamily="34" charset="0"/>
              </a:rPr>
              <a:t>For teeth/gum related problems, the patient should contact their dentist. If they aren’t currently registered with a dentist, they can call the emergency helpline on: 01633 744387</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8506218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11. </a:t>
            </a:r>
            <a:r>
              <a:rPr lang="en-GB" sz="2400" b="1" i="0" dirty="0">
                <a:solidFill>
                  <a:schemeClr val="accent1">
                    <a:lumMod val="50000"/>
                  </a:schemeClr>
                </a:solidFill>
                <a:effectLst/>
                <a:latin typeface="Frutiger"/>
                <a:cs typeface="Segoe UI" panose="020B0502040204020203" pitchFamily="34" charset="0"/>
              </a:rPr>
              <a:t>A 62 year old has suffered from a suspected stroke. Where should they be directed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6986210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MIU intro2">
            <a:hlinkClick r:id="" action="ppaction://media"/>
            <a:extLst>
              <a:ext uri="{FF2B5EF4-FFF2-40B4-BE49-F238E27FC236}">
                <a16:creationId xmlns:a16="http://schemas.microsoft.com/office/drawing/2014/main" id="{380C57FF-DD9D-4CD8-832C-5C3783D312D6}"/>
              </a:ext>
            </a:extLst>
          </p:cNvPr>
          <p:cNvPicPr>
            <a:picLocks noRot="1" noChangeAspect="1"/>
          </p:cNvPicPr>
          <p:nvPr>
            <a:videoFile r:link="rId1"/>
          </p:nvPr>
        </p:nvPicPr>
        <p:blipFill>
          <a:blip r:embed="rId3"/>
          <a:stretch>
            <a:fillRect/>
          </a:stretch>
        </p:blipFill>
        <p:spPr>
          <a:xfrm>
            <a:off x="2069522" y="1160562"/>
            <a:ext cx="8052955" cy="4536876"/>
          </a:xfrm>
          <a:prstGeom prst="rect">
            <a:avLst/>
          </a:prstGeom>
        </p:spPr>
      </p:pic>
    </p:spTree>
    <p:extLst>
      <p:ext uri="{BB962C8B-B14F-4D97-AF65-F5344CB8AC3E}">
        <p14:creationId xmlns:p14="http://schemas.microsoft.com/office/powerpoint/2010/main" val="304453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11. </a:t>
            </a:r>
            <a:r>
              <a:rPr lang="en-GB" sz="2400" b="1" i="0" dirty="0">
                <a:solidFill>
                  <a:schemeClr val="accent1">
                    <a:lumMod val="50000"/>
                  </a:schemeClr>
                </a:solidFill>
                <a:effectLst/>
                <a:latin typeface="Frutiger"/>
                <a:cs typeface="Segoe UI" panose="020B0502040204020203" pitchFamily="34" charset="0"/>
              </a:rPr>
              <a:t>A 62 year old has suffered from a suspected stroke. Where should they be directed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
            </a:pPr>
            <a:r>
              <a:rPr lang="en-GB" sz="1800" b="0" i="0" dirty="0">
                <a:solidFill>
                  <a:srgbClr val="00B050"/>
                </a:solidFill>
                <a:effectLst/>
                <a:latin typeface="Segoe UI" panose="020B0502040204020203" pitchFamily="34" charset="0"/>
              </a:rPr>
              <a:t>Call 999, or the patient should go directly to The Emergency Department at The Grange University Hospital for a suspected stroke.</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8050583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12. </a:t>
            </a:r>
            <a:r>
              <a:rPr lang="en-GB" sz="2400" b="1" i="0" dirty="0">
                <a:solidFill>
                  <a:schemeClr val="accent1">
                    <a:lumMod val="50000"/>
                  </a:schemeClr>
                </a:solidFill>
                <a:effectLst/>
                <a:latin typeface="Frutiger"/>
                <a:cs typeface="Segoe UI" panose="020B0502040204020203" pitchFamily="34" charset="0"/>
              </a:rPr>
              <a:t>A two year old has fluid filled, red, itchy spots on his legs. The parents suspect he has chicken pox, or hand foot and mouth. Where can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0940928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12. </a:t>
            </a:r>
            <a:r>
              <a:rPr lang="en-GB" sz="2400" b="1" i="0" dirty="0">
                <a:solidFill>
                  <a:schemeClr val="accent1">
                    <a:lumMod val="50000"/>
                  </a:schemeClr>
                </a:solidFill>
                <a:effectLst/>
                <a:latin typeface="Frutiger"/>
                <a:cs typeface="Segoe UI" panose="020B0502040204020203" pitchFamily="34" charset="0"/>
              </a:rPr>
              <a:t>A two year old has fluid filled, red, itchy spots on his legs. The parents suspect he has chicken pox, or hand foot and mouth. Where can they go for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
            </a:pPr>
            <a:r>
              <a:rPr lang="en-GB" sz="1800" b="0" i="0" dirty="0">
                <a:solidFill>
                  <a:srgbClr val="00B050"/>
                </a:solidFill>
                <a:effectLst/>
                <a:latin typeface="Segoe UI" panose="020B0502040204020203" pitchFamily="34" charset="0"/>
              </a:rPr>
              <a:t>They can go to the pharmacy for initial advice on the spots and managing the condition at home</a:t>
            </a:r>
            <a:r>
              <a:rPr lang="en-GB" sz="1800" b="0" i="0" dirty="0">
                <a:solidFill>
                  <a:schemeClr val="accent1">
                    <a:lumMod val="75000"/>
                  </a:schemeClr>
                </a:solidFill>
                <a:effectLst/>
                <a:latin typeface="Segoe UI" panose="020B0502040204020203" pitchFamily="34" charset="0"/>
              </a:rPr>
              <a:t>. If the child gets a temperature that won’t go down with paracetamol, then they should contact their GP, or NHS 111.</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12430865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13. </a:t>
            </a:r>
            <a:r>
              <a:rPr lang="en-GB" sz="2400" b="1" i="0" dirty="0">
                <a:solidFill>
                  <a:schemeClr val="accent1">
                    <a:lumMod val="50000"/>
                  </a:schemeClr>
                </a:solidFill>
                <a:effectLst/>
                <a:latin typeface="Frutiger"/>
                <a:cs typeface="Segoe UI" panose="020B0502040204020203" pitchFamily="34" charset="0"/>
              </a:rPr>
              <a:t>A thirty year old has telephoned the practice as they have burst a blood vessel in their eye, whilst trying to remove contact lenses. Where should you direct them?</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6867228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381000" y="5704632"/>
            <a:ext cx="11430000" cy="169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13. </a:t>
            </a:r>
            <a:r>
              <a:rPr lang="en-GB" sz="2400" b="1" i="0" dirty="0">
                <a:solidFill>
                  <a:schemeClr val="accent1">
                    <a:lumMod val="50000"/>
                  </a:schemeClr>
                </a:solidFill>
                <a:effectLst/>
                <a:latin typeface="Frutiger"/>
                <a:cs typeface="Segoe UI" panose="020B0502040204020203" pitchFamily="34" charset="0"/>
              </a:rPr>
              <a:t>A thirty year old has telephoned the practice as they have burst a blood vessel in their eye, whilst trying to remove contact lenses. Where should you direct them?</a:t>
            </a:r>
          </a:p>
          <a:p>
            <a:pPr algn="l" rtl="0" fontAlgn="base"/>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endParaRPr lang="en-GB" sz="24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24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24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24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algn="l" rtl="0" fontAlgn="base"/>
            <a:endParaRPr lang="en-GB" sz="24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algn="l" rtl="0" fontAlgn="base"/>
            <a:endParaRPr lang="en-GB" sz="24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 An optician will be able to check the patient’s eye and ensure they haven’t done any further damage</a:t>
            </a:r>
          </a:p>
          <a:p>
            <a:pPr algn="l" fontAlgn="base"/>
            <a:r>
              <a:rPr lang="en-GB" sz="1600" b="0" i="1" dirty="0">
                <a:solidFill>
                  <a:srgbClr val="00B050"/>
                </a:solidFill>
                <a:effectLst/>
                <a:latin typeface="Calibri" panose="020F0502020204030204" pitchFamily="34" charset="0"/>
              </a:rPr>
              <a:t>WECS and EHEW accredited practices make it possible for patients to be seen by an accredited practitioner closer to home and free of charge - all EHEW accredited practitioners have foreign body training and if there is an injury that is out of their remit then they should be seen in Emergency Eyecare Casualty not MIU.</a:t>
            </a:r>
            <a:r>
              <a:rPr lang="en-GB" sz="1600" b="0" i="1" dirty="0">
                <a:solidFill>
                  <a:srgbClr val="00B050"/>
                </a:solidFill>
                <a:effectLst/>
                <a:latin typeface="Frutiger"/>
              </a:rPr>
              <a:t> </a:t>
            </a:r>
          </a:p>
        </p:txBody>
      </p:sp>
    </p:spTree>
    <p:extLst>
      <p:ext uri="{BB962C8B-B14F-4D97-AF65-F5344CB8AC3E}">
        <p14:creationId xmlns:p14="http://schemas.microsoft.com/office/powerpoint/2010/main" val="18921532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14. </a:t>
            </a:r>
            <a:r>
              <a:rPr lang="en-GB" sz="2400" b="1" i="0" dirty="0">
                <a:solidFill>
                  <a:schemeClr val="accent1">
                    <a:lumMod val="50000"/>
                  </a:schemeClr>
                </a:solidFill>
                <a:effectLst/>
                <a:latin typeface="Frutiger"/>
                <a:cs typeface="Segoe UI" panose="020B0502040204020203" pitchFamily="34" charset="0"/>
              </a:rPr>
              <a:t>A 23 year old an insect bite on their leg which has swollen and looks infected.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41669151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14. </a:t>
            </a:r>
            <a:r>
              <a:rPr lang="en-GB" sz="2400" b="1" i="0" dirty="0">
                <a:solidFill>
                  <a:schemeClr val="accent1">
                    <a:lumMod val="50000"/>
                  </a:schemeClr>
                </a:solidFill>
                <a:effectLst/>
                <a:latin typeface="Frutiger"/>
                <a:cs typeface="Segoe UI" panose="020B0502040204020203" pitchFamily="34" charset="0"/>
              </a:rPr>
              <a:t>A 23 year old an insect bite on their leg which has swollen and looks infected.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0" i="0" dirty="0">
                <a:solidFill>
                  <a:srgbClr val="00B050"/>
                </a:solidFill>
                <a:effectLst/>
                <a:latin typeface="Segoe UI" panose="020B0502040204020203" pitchFamily="34" charset="0"/>
              </a:rPr>
              <a:t> Your GP can assess and treat insect bites</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9456476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15. </a:t>
            </a:r>
            <a:r>
              <a:rPr lang="en-GB" sz="2400" b="1" i="0" dirty="0">
                <a:solidFill>
                  <a:schemeClr val="accent1">
                    <a:lumMod val="50000"/>
                  </a:schemeClr>
                </a:solidFill>
                <a:effectLst/>
                <a:latin typeface="Frutiger"/>
                <a:cs typeface="Segoe UI" panose="020B0502040204020203" pitchFamily="34" charset="0"/>
              </a:rPr>
              <a:t>A 13 year old boy is experiencing severe abdominal pain and is vomiting. Where should he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3377949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15. </a:t>
            </a:r>
            <a:r>
              <a:rPr lang="en-GB" sz="2400" b="1" i="0" dirty="0">
                <a:solidFill>
                  <a:schemeClr val="accent1">
                    <a:lumMod val="50000"/>
                  </a:schemeClr>
                </a:solidFill>
                <a:effectLst/>
                <a:latin typeface="Frutiger"/>
                <a:cs typeface="Segoe UI" panose="020B0502040204020203" pitchFamily="34" charset="0"/>
              </a:rPr>
              <a:t>A 13 year old boy is experiencing severe abdominal pain and is vomiting. Where should he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
            </a:pPr>
            <a:r>
              <a:rPr lang="en-GB" sz="1800" b="0" i="0" dirty="0">
                <a:solidFill>
                  <a:srgbClr val="00B050"/>
                </a:solidFill>
                <a:effectLst/>
                <a:latin typeface="WordVisi_MSFontService"/>
              </a:rPr>
              <a:t>Anyone in severe pain should attend the Emergency Department at The Grange University Hospital</a:t>
            </a:r>
            <a:endParaRPr lang="en-GB" sz="1800" b="0" i="0" dirty="0">
              <a:solidFill>
                <a:srgbClr val="00B050"/>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2620490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16. </a:t>
            </a:r>
            <a:r>
              <a:rPr lang="en-GB" sz="2400" b="1" i="0" dirty="0">
                <a:solidFill>
                  <a:schemeClr val="accent1">
                    <a:lumMod val="50000"/>
                  </a:schemeClr>
                </a:solidFill>
                <a:effectLst/>
                <a:latin typeface="Frutiger"/>
                <a:cs typeface="Segoe UI" panose="020B0502040204020203" pitchFamily="34" charset="0"/>
              </a:rPr>
              <a:t>A person in their 40s has a sore throat and is struggling to eat. Where can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1107996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1274617" y="2455718"/>
            <a:ext cx="9933709"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Who can be treated at an MIU?</a:t>
            </a:r>
            <a:r>
              <a:rPr lang="en-GB" sz="3200" b="0" i="0" dirty="0">
                <a:solidFill>
                  <a:srgbClr val="343A40"/>
                </a:solidFill>
                <a:effectLst/>
                <a:latin typeface="Frutiger"/>
              </a:rPr>
              <a:t> </a:t>
            </a:r>
            <a:endParaRPr lang="en-GB" sz="3200" b="0" i="0" dirty="0">
              <a:solidFill>
                <a:srgbClr val="000000"/>
              </a:solidFill>
              <a:effectLst/>
              <a:latin typeface="Frutiger"/>
            </a:endParaRPr>
          </a:p>
          <a:p>
            <a:pPr algn="l" rtl="0" fontAlgn="base"/>
            <a:r>
              <a:rPr lang="en-GB" sz="2400" b="0" i="0" dirty="0">
                <a:solidFill>
                  <a:srgbClr val="343A40"/>
                </a:solidFill>
                <a:effectLst/>
                <a:latin typeface="Frutiger"/>
              </a:rPr>
              <a:t>Adults and children</a:t>
            </a:r>
            <a:r>
              <a:rPr lang="en-GB" sz="2400" b="1" i="0" dirty="0">
                <a:solidFill>
                  <a:srgbClr val="343A40"/>
                </a:solidFill>
                <a:effectLst/>
                <a:latin typeface="Frutiger"/>
              </a:rPr>
              <a:t> over one year old</a:t>
            </a:r>
            <a:r>
              <a:rPr lang="en-GB" sz="2400" b="0" i="0" dirty="0">
                <a:solidFill>
                  <a:srgbClr val="343A40"/>
                </a:solidFill>
                <a:effectLst/>
                <a:latin typeface="Frutiger"/>
              </a:rPr>
              <a:t> with a wide range of injuries can be treated at our Minor Injury Units </a:t>
            </a:r>
            <a:r>
              <a:rPr lang="en-GB" sz="2400" b="0" i="1" dirty="0">
                <a:solidFill>
                  <a:srgbClr val="343A40"/>
                </a:solidFill>
                <a:effectLst/>
                <a:latin typeface="Frutiger"/>
              </a:rPr>
              <a:t>(all children under one year old will need to go to The Grange University Hospital)</a:t>
            </a:r>
          </a:p>
          <a:p>
            <a:pPr algn="l" rtl="0" fontAlgn="base"/>
            <a:endParaRPr lang="en-GB" sz="2400" b="0" i="0" dirty="0">
              <a:solidFill>
                <a:srgbClr val="000000"/>
              </a:solidFill>
              <a:effectLst/>
              <a:latin typeface="Frutiger"/>
            </a:endParaRPr>
          </a:p>
          <a:p>
            <a:pPr algn="l" rtl="0" fontAlgn="base"/>
            <a:r>
              <a:rPr lang="en-GB" sz="2400" b="0" i="0" dirty="0">
                <a:solidFill>
                  <a:srgbClr val="343A40"/>
                </a:solidFill>
                <a:effectLst/>
                <a:latin typeface="Frutiger"/>
              </a:rPr>
              <a:t>These Units are run by an experienced team of highly skilled specially-trained Emergency Nurse Practitioners, Triage Nurses and Health Care Support Workers.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40233104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612022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16. </a:t>
            </a:r>
            <a:r>
              <a:rPr lang="en-GB" sz="2400" b="1" i="0" dirty="0">
                <a:solidFill>
                  <a:schemeClr val="accent1">
                    <a:lumMod val="50000"/>
                  </a:schemeClr>
                </a:solidFill>
                <a:effectLst/>
                <a:latin typeface="Frutiger"/>
                <a:cs typeface="Segoe UI" panose="020B0502040204020203" pitchFamily="34" charset="0"/>
              </a:rPr>
              <a:t>A person in their 40s has a sore throat and is struggling to eat. Where can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GP </a:t>
            </a:r>
          </a:p>
          <a:p>
            <a:pPr marL="285750" indent="-285750" algn="l" fontAlgn="base">
              <a:buFont typeface="Wingdings" panose="05000000000000000000" pitchFamily="2" charset="2"/>
              <a:buChar char="ü"/>
            </a:pPr>
            <a:r>
              <a:rPr lang="en-GB" sz="1800" b="0" i="0" dirty="0">
                <a:solidFill>
                  <a:srgbClr val="00B050"/>
                </a:solidFill>
                <a:effectLst/>
                <a:latin typeface="Segoe UI" panose="020B0502040204020203" pitchFamily="34" charset="0"/>
              </a:rPr>
              <a:t>Your GP Practice can provide help and advice for treating a severe, or long-term sore throat.</a:t>
            </a: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2060"/>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dirty="0">
                <a:solidFill>
                  <a:srgbClr val="00B050"/>
                </a:solidFill>
                <a:latin typeface="Segoe UI" panose="020B0502040204020203" pitchFamily="34" charset="0"/>
              </a:rPr>
              <a:t>NHS 111 can provide information on treating a sore throat, or advice on accessing the right service for help</a:t>
            </a:r>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Pharmacies provide a throat test and treat service and can provide antibiotics, if needed</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31539080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81541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17. </a:t>
            </a:r>
            <a:r>
              <a:rPr lang="en-GB" sz="2400" b="1" i="0" dirty="0">
                <a:solidFill>
                  <a:schemeClr val="accent1">
                    <a:lumMod val="50000"/>
                  </a:schemeClr>
                </a:solidFill>
                <a:effectLst/>
                <a:latin typeface="Frutiger"/>
                <a:cs typeface="Segoe UI" panose="020B0502040204020203" pitchFamily="34" charset="0"/>
              </a:rPr>
              <a:t>A 3 year old has swallowed some washing liquid.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26537271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491836" y="5815412"/>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17. </a:t>
            </a:r>
            <a:r>
              <a:rPr lang="en-GB" sz="2400" b="1" i="0" dirty="0">
                <a:solidFill>
                  <a:schemeClr val="accent1">
                    <a:lumMod val="50000"/>
                  </a:schemeClr>
                </a:solidFill>
                <a:effectLst/>
                <a:latin typeface="Frutiger"/>
                <a:cs typeface="Segoe UI" panose="020B0502040204020203" pitchFamily="34" charset="0"/>
              </a:rPr>
              <a:t>A 3 year old has swallowed some washing liquid. Where should they be directed?</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marL="285750" indent="-285750" algn="l" rtl="0" fontAlgn="base">
              <a:buFont typeface="Wingdings" panose="05000000000000000000" pitchFamily="2" charset="2"/>
              <a:buChar char="ü"/>
            </a:pPr>
            <a:r>
              <a:rPr lang="en-GB" sz="1800" b="0" i="0" dirty="0">
                <a:solidFill>
                  <a:srgbClr val="00B050"/>
                </a:solidFill>
                <a:effectLst/>
                <a:latin typeface="Segoe UI" panose="020B0502040204020203" pitchFamily="34" charset="0"/>
              </a:rPr>
              <a:t>The Emergency Department at the Grange University Hospital treats overdose and poisoning</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NHS 111</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r>
              <a:rPr lang="en-GB" sz="1800" b="0" i="0" dirty="0">
                <a:solidFill>
                  <a:schemeClr val="bg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6764402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394851" y="6221840"/>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18. </a:t>
            </a:r>
            <a:r>
              <a:rPr lang="en-GB" sz="2400" b="1" i="0" dirty="0">
                <a:solidFill>
                  <a:schemeClr val="accent1">
                    <a:lumMod val="50000"/>
                  </a:schemeClr>
                </a:solidFill>
                <a:effectLst/>
                <a:latin typeface="Frutiger"/>
                <a:cs typeface="Segoe UI" panose="020B0502040204020203" pitchFamily="34" charset="0"/>
              </a:rPr>
              <a:t>A male in his late 20s is suffering with his mental health. Where can you direct him for immediate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
        <p:nvSpPr>
          <p:cNvPr id="2" name="Rectangle 1">
            <a:hlinkClick r:id="" action="ppaction://hlinkshowjump?jump=nextslide" highlightClick="1">
              <a:snd r:embed="rId3" name="arrow.wav"/>
            </a:hlinkClick>
            <a:extLst>
              <a:ext uri="{FF2B5EF4-FFF2-40B4-BE49-F238E27FC236}">
                <a16:creationId xmlns:a16="http://schemas.microsoft.com/office/drawing/2014/main" id="{C87B7B94-25E4-40BF-95D0-C85EA459416A}"/>
              </a:ext>
            </a:extLst>
          </p:cNvPr>
          <p:cNvSpPr/>
          <p:nvPr/>
        </p:nvSpPr>
        <p:spPr>
          <a:xfrm>
            <a:off x="4745182" y="6016300"/>
            <a:ext cx="2701636" cy="595746"/>
          </a:xfrm>
          <a:prstGeom prst="rect">
            <a:avLst/>
          </a:prstGeo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7DB6A56C-339B-460C-A17E-620AC9371935}"/>
              </a:ext>
            </a:extLst>
          </p:cNvPr>
          <p:cNvSpPr txBox="1"/>
          <p:nvPr/>
        </p:nvSpPr>
        <p:spPr>
          <a:xfrm>
            <a:off x="4814451" y="6129507"/>
            <a:ext cx="2590800" cy="369332"/>
          </a:xfrm>
          <a:prstGeom prst="rect">
            <a:avLst/>
          </a:prstGeom>
          <a:noFill/>
        </p:spPr>
        <p:txBody>
          <a:bodyPr wrap="square" rtlCol="0">
            <a:spAutoFit/>
          </a:bodyPr>
          <a:lstStyle/>
          <a:p>
            <a:pPr algn="ctr"/>
            <a:r>
              <a:rPr lang="en-GB" b="1" dirty="0">
                <a:solidFill>
                  <a:schemeClr val="bg1"/>
                </a:solidFill>
                <a:latin typeface="Frutiger"/>
                <a:hlinkClick r:id="" action="ppaction://hlinkshowjump?jump=nextslide"/>
              </a:rPr>
              <a:t>REVEAL ANSWER</a:t>
            </a:r>
            <a:endParaRPr lang="en-GB" b="1" dirty="0">
              <a:solidFill>
                <a:schemeClr val="bg1"/>
              </a:solidFill>
              <a:latin typeface="Frutiger"/>
            </a:endParaRPr>
          </a:p>
        </p:txBody>
      </p:sp>
    </p:spTree>
    <p:extLst>
      <p:ext uri="{BB962C8B-B14F-4D97-AF65-F5344CB8AC3E}">
        <p14:creationId xmlns:p14="http://schemas.microsoft.com/office/powerpoint/2010/main" val="34887081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562DC3DD-17E3-4994-92E2-9D2A309B8571}"/>
              </a:ext>
            </a:extLst>
          </p:cNvPr>
          <p:cNvSpPr txBox="1">
            <a:spLocks/>
          </p:cNvSpPr>
          <p:nvPr/>
        </p:nvSpPr>
        <p:spPr>
          <a:xfrm>
            <a:off x="394851" y="6221840"/>
            <a:ext cx="11430000" cy="2978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2400" b="1" i="0" dirty="0">
                <a:solidFill>
                  <a:schemeClr val="accent1">
                    <a:lumMod val="50000"/>
                  </a:schemeClr>
                </a:solidFill>
                <a:effectLst/>
                <a:latin typeface="Frutiger"/>
              </a:rPr>
              <a:t>18. </a:t>
            </a:r>
            <a:r>
              <a:rPr lang="en-GB" sz="2400" b="1" i="0" dirty="0">
                <a:solidFill>
                  <a:schemeClr val="accent1">
                    <a:lumMod val="50000"/>
                  </a:schemeClr>
                </a:solidFill>
                <a:effectLst/>
                <a:latin typeface="Frutiger"/>
                <a:cs typeface="Segoe UI" panose="020B0502040204020203" pitchFamily="34" charset="0"/>
              </a:rPr>
              <a:t>A male in his late 20s is suffering with his mental health. Where can you direct him for immediate help?</a:t>
            </a:r>
          </a:p>
          <a:p>
            <a:pPr algn="l" rtl="0" fontAlgn="base"/>
            <a:r>
              <a:rPr lang="en-GB" sz="1800" b="0" i="0" dirty="0">
                <a:solidFill>
                  <a:schemeClr val="accent1">
                    <a:lumMod val="50000"/>
                  </a:schemeClr>
                </a:solidFill>
                <a:effectLst/>
                <a:latin typeface="Segoe UI" panose="020B0502040204020203" pitchFamily="34" charset="0"/>
              </a:rPr>
              <a:t> </a:t>
            </a:r>
            <a:endParaRPr lang="en-GB" sz="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The Grange University Hospital Emergency Department </a:t>
            </a:r>
          </a:p>
          <a:p>
            <a:pPr algn="l" rtl="0" fontAlgn="base"/>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Minor Injury Unit </a:t>
            </a:r>
          </a:p>
          <a:p>
            <a:pPr marL="285750" indent="-285750" algn="l" rtl="0" fontAlgn="base">
              <a:buFont typeface="Wingdings" panose="05000000000000000000" pitchFamily="2" charset="2"/>
              <a:buChar char="ü"/>
            </a:pPr>
            <a:endParaRPr lang="en-GB" sz="1800" b="0" i="0" dirty="0">
              <a:solidFill>
                <a:schemeClr val="bg1">
                  <a:lumMod val="50000"/>
                </a:schemeClr>
              </a:solidFill>
              <a:effectLst/>
              <a:latin typeface="Segoe UI" panose="020B0502040204020203" pitchFamily="34" charset="0"/>
            </a:endParaRPr>
          </a:p>
          <a:p>
            <a:pPr algn="l" rtl="0" fontAlgn="base"/>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GP </a:t>
            </a: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endParaRPr lang="en-GB" sz="1800" b="0" i="0" dirty="0">
              <a:solidFill>
                <a:schemeClr val="accent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accent1">
                    <a:lumMod val="50000"/>
                  </a:schemeClr>
                </a:solidFill>
                <a:effectLst/>
                <a:latin typeface="Segoe UI" panose="020B0502040204020203" pitchFamily="34" charset="0"/>
              </a:rPr>
              <a:t> NHS 111</a:t>
            </a:r>
          </a:p>
          <a:p>
            <a:pPr marL="285750" indent="-285750" algn="l" fontAlgn="base">
              <a:buFont typeface="Wingdings" panose="05000000000000000000" pitchFamily="2" charset="2"/>
              <a:buChar char="ü"/>
            </a:pPr>
            <a:r>
              <a:rPr lang="en-GB" sz="1800" b="0" i="0" dirty="0">
                <a:solidFill>
                  <a:srgbClr val="00B050"/>
                </a:solidFill>
                <a:effectLst/>
                <a:latin typeface="WordVisi_MSFontService"/>
              </a:rPr>
              <a:t>He can </a:t>
            </a:r>
            <a:r>
              <a:rPr lang="en-GB" sz="1800" b="0" i="1" dirty="0">
                <a:solidFill>
                  <a:srgbClr val="00B050"/>
                </a:solidFill>
                <a:effectLst/>
                <a:latin typeface="WordVisi_MSFontService"/>
              </a:rPr>
              <a:t>call NHS 111 </a:t>
            </a:r>
            <a:r>
              <a:rPr lang="en-GB" sz="1800" b="0" i="0" dirty="0">
                <a:solidFill>
                  <a:srgbClr val="00B050"/>
                </a:solidFill>
                <a:effectLst/>
                <a:latin typeface="WordVisi_MSFontService"/>
              </a:rPr>
              <a:t>and </a:t>
            </a:r>
            <a:r>
              <a:rPr lang="en-GB" sz="1800" b="0" i="1" dirty="0">
                <a:solidFill>
                  <a:srgbClr val="00B050"/>
                </a:solidFill>
                <a:effectLst/>
                <a:latin typeface="WordVisi_MSFontService"/>
              </a:rPr>
              <a:t>press option 2 </a:t>
            </a:r>
            <a:r>
              <a:rPr lang="en-GB" sz="1800" b="0" i="0" dirty="0">
                <a:solidFill>
                  <a:srgbClr val="00B050"/>
                </a:solidFill>
                <a:effectLst/>
                <a:latin typeface="WordVisi_MSFontService"/>
              </a:rPr>
              <a:t>for the new mental health support helpline</a:t>
            </a:r>
            <a:endParaRPr lang="en-GB" sz="1800" b="0" i="0" dirty="0">
              <a:solidFill>
                <a:schemeClr val="accent1">
                  <a:lumMod val="50000"/>
                </a:schemeClr>
              </a:solidFill>
              <a:effectLst/>
              <a:latin typeface="Segoe UI" panose="020B0502040204020203" pitchFamily="34" charset="0"/>
            </a:endParaRPr>
          </a:p>
          <a:p>
            <a:pPr algn="l" rtl="0" fontAlgn="base"/>
            <a:r>
              <a:rPr lang="en-GB" sz="1800" b="0" i="0" dirty="0">
                <a:solidFill>
                  <a:schemeClr val="accent1">
                    <a:lumMod val="50000"/>
                  </a:schemeClr>
                </a:solidFill>
                <a:effectLst/>
                <a:latin typeface="Segoe UI" panose="020B0502040204020203" pitchFamily="34" charset="0"/>
              </a:rPr>
              <a:t> </a:t>
            </a: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Pharmacy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Dentist </a:t>
            </a: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marL="285750" indent="-285750" algn="l" rtl="0" fontAlgn="base">
              <a:buFont typeface="Wingdings" panose="05000000000000000000" pitchFamily="2" charset="2"/>
              <a:buChar char="û"/>
            </a:pPr>
            <a:endParaRPr lang="en-GB" sz="1800" b="0" i="0" dirty="0">
              <a:solidFill>
                <a:schemeClr val="bg1">
                  <a:lumMod val="50000"/>
                </a:schemeClr>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chemeClr val="bg1">
                    <a:lumMod val="50000"/>
                  </a:schemeClr>
                </a:solidFill>
                <a:effectLst/>
                <a:latin typeface="Segoe UI" panose="020B0502040204020203" pitchFamily="34" charset="0"/>
              </a:rPr>
              <a:t> Optician </a:t>
            </a:r>
          </a:p>
          <a:p>
            <a:pPr algn="l" rtl="0" fontAlgn="base"/>
            <a:r>
              <a:rPr lang="en-GB" sz="2400" b="0" i="0" dirty="0">
                <a:solidFill>
                  <a:srgbClr val="FF0000"/>
                </a:solidFill>
                <a:effectLst/>
                <a:latin typeface="Frutiger"/>
              </a:rPr>
              <a:t> </a:t>
            </a:r>
          </a:p>
        </p:txBody>
      </p:sp>
    </p:spTree>
    <p:extLst>
      <p:ext uri="{BB962C8B-B14F-4D97-AF65-F5344CB8AC3E}">
        <p14:creationId xmlns:p14="http://schemas.microsoft.com/office/powerpoint/2010/main" val="4176449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51E01B4-3674-4993-86E5-0C2130BBC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itle 1">
            <a:extLst>
              <a:ext uri="{FF2B5EF4-FFF2-40B4-BE49-F238E27FC236}">
                <a16:creationId xmlns:a16="http://schemas.microsoft.com/office/drawing/2014/main" id="{159C38C9-8ABD-4408-9130-77FC6B8B5A4B}"/>
              </a:ext>
            </a:extLst>
          </p:cNvPr>
          <p:cNvSpPr>
            <a:spLocks noGrp="1"/>
          </p:cNvSpPr>
          <p:nvPr>
            <p:ph type="ctrTitle"/>
          </p:nvPr>
        </p:nvSpPr>
        <p:spPr>
          <a:xfrm>
            <a:off x="1524000" y="1856653"/>
            <a:ext cx="9144000" cy="2387600"/>
          </a:xfrm>
        </p:spPr>
        <p:txBody>
          <a:bodyPr>
            <a:normAutofit/>
          </a:bodyPr>
          <a:lstStyle/>
          <a:p>
            <a:r>
              <a:rPr lang="en-GB" sz="3200" dirty="0">
                <a:solidFill>
                  <a:srgbClr val="002060"/>
                </a:solidFill>
                <a:latin typeface="Frutiger"/>
              </a:rPr>
              <a:t>Further information about</a:t>
            </a:r>
            <a:br>
              <a:rPr lang="en-GB" sz="3200" b="1" dirty="0">
                <a:latin typeface="Frutiger"/>
              </a:rPr>
            </a:br>
            <a:r>
              <a:rPr lang="en-GB" sz="3200" b="1" dirty="0">
                <a:solidFill>
                  <a:schemeClr val="accent2"/>
                </a:solidFill>
                <a:latin typeface="Frutiger"/>
              </a:rPr>
              <a:t>Urgent </a:t>
            </a:r>
            <a:r>
              <a:rPr lang="en-GB" sz="3200" b="1" dirty="0">
                <a:solidFill>
                  <a:srgbClr val="002060"/>
                </a:solidFill>
                <a:latin typeface="Frutiger"/>
              </a:rPr>
              <a:t>and</a:t>
            </a:r>
            <a:r>
              <a:rPr lang="en-GB" sz="3200" b="1" dirty="0">
                <a:latin typeface="Frutiger"/>
              </a:rPr>
              <a:t> </a:t>
            </a:r>
            <a:r>
              <a:rPr lang="en-GB" sz="3200" b="1" dirty="0">
                <a:solidFill>
                  <a:srgbClr val="FF0000"/>
                </a:solidFill>
                <a:latin typeface="Frutiger"/>
              </a:rPr>
              <a:t>Emergency </a:t>
            </a:r>
            <a:r>
              <a:rPr lang="en-GB" sz="3200" b="1" dirty="0">
                <a:solidFill>
                  <a:srgbClr val="002060"/>
                </a:solidFill>
                <a:latin typeface="Frutiger"/>
              </a:rPr>
              <a:t>Care</a:t>
            </a:r>
            <a:br>
              <a:rPr lang="en-GB" sz="3200" b="1" dirty="0">
                <a:latin typeface="Frutiger"/>
              </a:rPr>
            </a:br>
            <a:r>
              <a:rPr lang="en-GB" sz="3200" dirty="0">
                <a:solidFill>
                  <a:srgbClr val="002060"/>
                </a:solidFill>
                <a:latin typeface="Frutiger"/>
              </a:rPr>
              <a:t>can be found at </a:t>
            </a:r>
            <a:br>
              <a:rPr lang="en-GB" sz="3200" dirty="0">
                <a:solidFill>
                  <a:srgbClr val="002060"/>
                </a:solidFill>
                <a:latin typeface="Frutiger"/>
              </a:rPr>
            </a:br>
            <a:r>
              <a:rPr lang="en-GB" sz="3200" b="1" dirty="0" err="1">
                <a:solidFill>
                  <a:srgbClr val="002060"/>
                </a:solidFill>
                <a:latin typeface="Frutiger"/>
              </a:rPr>
              <a:t>abuhb.nhs.wales</a:t>
            </a:r>
            <a:endParaRPr lang="en-GB" sz="3200" b="1" dirty="0">
              <a:solidFill>
                <a:srgbClr val="002060"/>
              </a:solidFill>
              <a:latin typeface="Frutiger"/>
            </a:endParaRPr>
          </a:p>
        </p:txBody>
      </p:sp>
    </p:spTree>
    <p:extLst>
      <p:ext uri="{BB962C8B-B14F-4D97-AF65-F5344CB8AC3E}">
        <p14:creationId xmlns:p14="http://schemas.microsoft.com/office/powerpoint/2010/main" val="37339350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4000"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09599" y="3868883"/>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What sort of injuries or problems can be treated at an MIU?</a:t>
            </a:r>
            <a:r>
              <a:rPr lang="en-GB" sz="3200" b="0" i="0" dirty="0">
                <a:solidFill>
                  <a:srgbClr val="343A40"/>
                </a:solidFill>
                <a:effectLst/>
                <a:latin typeface="Frutiger"/>
              </a:rPr>
              <a:t> </a:t>
            </a:r>
          </a:p>
          <a:p>
            <a:pPr algn="l" rtl="0" fontAlgn="base">
              <a:buFont typeface="Arial" panose="020B0604020202020204" pitchFamily="34" charset="0"/>
              <a:buChar char="•"/>
            </a:pPr>
            <a:r>
              <a:rPr lang="en-GB" sz="2400" b="1" i="0" dirty="0">
                <a:solidFill>
                  <a:srgbClr val="343A40"/>
                </a:solidFill>
                <a:effectLst/>
                <a:latin typeface="Frutiger"/>
              </a:rPr>
              <a:t>Limb injuries</a:t>
            </a:r>
            <a:r>
              <a:rPr lang="en-GB" sz="2400" b="0" i="0" dirty="0">
                <a:solidFill>
                  <a:srgbClr val="343A40"/>
                </a:solidFill>
                <a:effectLst/>
                <a:latin typeface="Frutiger"/>
              </a:rPr>
              <a:t>, which include </a:t>
            </a:r>
            <a:r>
              <a:rPr lang="en-GB" sz="2400" b="1" i="0" dirty="0">
                <a:solidFill>
                  <a:srgbClr val="343A40"/>
                </a:solidFill>
                <a:effectLst/>
                <a:latin typeface="Frutiger"/>
              </a:rPr>
              <a:t>broken bones</a:t>
            </a:r>
            <a:r>
              <a:rPr lang="en-GB" sz="2400" b="0" i="0" dirty="0">
                <a:solidFill>
                  <a:srgbClr val="343A40"/>
                </a:solidFill>
                <a:effectLst/>
                <a:latin typeface="Frutiger"/>
              </a:rPr>
              <a:t> (fractures) and minor</a:t>
            </a:r>
            <a:r>
              <a:rPr lang="en-GB" sz="2400" b="1" i="0" dirty="0">
                <a:solidFill>
                  <a:srgbClr val="343A40"/>
                </a:solidFill>
                <a:effectLst/>
                <a:latin typeface="Frutiger"/>
              </a:rPr>
              <a:t> joint dislocations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Wounds, grazes</a:t>
            </a:r>
            <a:r>
              <a:rPr lang="en-GB" sz="2400" b="0" i="0" dirty="0">
                <a:solidFill>
                  <a:srgbClr val="343A40"/>
                </a:solidFill>
                <a:effectLst/>
                <a:latin typeface="Frutiger"/>
              </a:rPr>
              <a:t> and </a:t>
            </a:r>
            <a:r>
              <a:rPr lang="en-GB" sz="2400" b="1" i="0" dirty="0">
                <a:solidFill>
                  <a:srgbClr val="343A40"/>
                </a:solidFill>
                <a:effectLst/>
                <a:latin typeface="Frutiger"/>
              </a:rPr>
              <a:t>minor burns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Head injuries</a:t>
            </a:r>
            <a:r>
              <a:rPr lang="en-GB" sz="2400" b="0" i="0" dirty="0">
                <a:solidFill>
                  <a:srgbClr val="343A40"/>
                </a:solidFill>
                <a:effectLst/>
                <a:latin typeface="Frutiger"/>
              </a:rPr>
              <a:t>, provided there is no loss of consciousness or taking blood thinning drugs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Face injuries</a:t>
            </a:r>
            <a:r>
              <a:rPr lang="en-GB" sz="2400" b="0" i="0" dirty="0">
                <a:solidFill>
                  <a:srgbClr val="343A40"/>
                </a:solidFill>
                <a:effectLst/>
                <a:latin typeface="Frutiger"/>
              </a:rPr>
              <a:t>, provided there is no loss of consciousness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Minor </a:t>
            </a:r>
            <a:r>
              <a:rPr lang="en-GB" sz="2400" b="1" i="0" dirty="0">
                <a:solidFill>
                  <a:srgbClr val="343A40"/>
                </a:solidFill>
                <a:effectLst/>
                <a:latin typeface="Frutiger"/>
              </a:rPr>
              <a:t>neck injuries</a:t>
            </a:r>
            <a:r>
              <a:rPr lang="en-GB" sz="2400" b="0" i="0" dirty="0">
                <a:solidFill>
                  <a:srgbClr val="343A40"/>
                </a:solidFill>
                <a:effectLst/>
                <a:latin typeface="Frutiger"/>
              </a:rPr>
              <a:t>, provided that the patient is mobile, has no pins and needles in arms and has not fallen from a height greater than 5 stairs or 1 metre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Minor </a:t>
            </a:r>
            <a:r>
              <a:rPr lang="en-GB" sz="2400" b="1" i="0" dirty="0">
                <a:solidFill>
                  <a:srgbClr val="343A40"/>
                </a:solidFill>
                <a:effectLst/>
                <a:latin typeface="Frutiger"/>
              </a:rPr>
              <a:t>back injuries</a:t>
            </a:r>
            <a:r>
              <a:rPr lang="en-GB" sz="2400" b="0" i="0" dirty="0">
                <a:solidFill>
                  <a:srgbClr val="343A40"/>
                </a:solidFill>
                <a:effectLst/>
                <a:latin typeface="Frutiger"/>
              </a:rPr>
              <a:t>, provided that the patient is mobile, has no pins and needles in the legs, has not fallen from a height greater than 5 stairs or 1 metre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Eye, ear</a:t>
            </a:r>
            <a:r>
              <a:rPr lang="en-GB" sz="2400" b="0" i="0" dirty="0">
                <a:solidFill>
                  <a:srgbClr val="343A40"/>
                </a:solidFill>
                <a:effectLst/>
                <a:latin typeface="Frutiger"/>
              </a:rPr>
              <a:t> and </a:t>
            </a:r>
            <a:r>
              <a:rPr lang="en-GB" sz="2400" b="1" i="0" dirty="0">
                <a:solidFill>
                  <a:srgbClr val="343A40"/>
                </a:solidFill>
                <a:effectLst/>
                <a:latin typeface="Frutiger"/>
              </a:rPr>
              <a:t>nose injuries</a:t>
            </a:r>
            <a:r>
              <a:rPr lang="en-GB" sz="2400" b="0" i="0" dirty="0">
                <a:solidFill>
                  <a:srgbClr val="343A40"/>
                </a:solidFill>
                <a:effectLst/>
                <a:latin typeface="Frutiger"/>
              </a:rPr>
              <a:t> and foreign bodies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1" i="0" dirty="0">
                <a:solidFill>
                  <a:srgbClr val="343A40"/>
                </a:solidFill>
                <a:effectLst/>
                <a:latin typeface="Frutiger"/>
              </a:rPr>
              <a:t>Rib injuries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Insect, animal and human </a:t>
            </a:r>
            <a:r>
              <a:rPr lang="en-GB" sz="2400" b="1" i="0" dirty="0">
                <a:solidFill>
                  <a:srgbClr val="343A40"/>
                </a:solidFill>
                <a:effectLst/>
                <a:latin typeface="Frutiger"/>
              </a:rPr>
              <a:t>bites</a:t>
            </a:r>
            <a:r>
              <a:rPr lang="en-GB" sz="2400" b="0" i="0" dirty="0">
                <a:solidFill>
                  <a:srgbClr val="343A40"/>
                </a:solidFill>
                <a:effectLst/>
                <a:latin typeface="Frutiger"/>
              </a:rPr>
              <a: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2160664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1" y="3332018"/>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343A40"/>
                </a:solidFill>
                <a:effectLst/>
                <a:latin typeface="Frutiger"/>
              </a:rPr>
              <a:t>What treatments</a:t>
            </a:r>
            <a:r>
              <a:rPr lang="en-GB" sz="3200" b="1" i="0" dirty="0">
                <a:solidFill>
                  <a:srgbClr val="00B050"/>
                </a:solidFill>
                <a:effectLst/>
                <a:latin typeface="Frutiger"/>
              </a:rPr>
              <a:t> CAN </a:t>
            </a:r>
            <a:r>
              <a:rPr lang="en-GB" sz="3200" b="1" i="0" dirty="0">
                <a:solidFill>
                  <a:srgbClr val="343A40"/>
                </a:solidFill>
                <a:effectLst/>
                <a:latin typeface="Frutiger"/>
              </a:rPr>
              <a:t>be provided at an MIU?</a:t>
            </a:r>
            <a:r>
              <a:rPr lang="en-GB" sz="3200" b="0" i="0" dirty="0">
                <a:solidFill>
                  <a:srgbClr val="343A40"/>
                </a:solidFill>
                <a:effectLst/>
                <a:latin typeface="Frutiger"/>
              </a:rPr>
              <a:t> </a:t>
            </a:r>
            <a:endParaRPr lang="en-GB" sz="3200" b="0" i="0" dirty="0">
              <a:solidFill>
                <a:srgbClr val="000000"/>
              </a:solidFill>
              <a:effectLst/>
              <a:latin typeface="Frutiger"/>
            </a:endParaRPr>
          </a:p>
          <a:p>
            <a:pPr algn="l" rtl="0" fontAlgn="base"/>
            <a:r>
              <a:rPr lang="en-GB" sz="2400" b="0" i="0" dirty="0">
                <a:solidFill>
                  <a:srgbClr val="343A40"/>
                </a:solidFill>
                <a:effectLst/>
                <a:latin typeface="Frutiger"/>
              </a:rPr>
              <a:t>The following treatments can be provided at an MIU: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Access to x-rays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Wound closure including stitching and gluing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Application of dressings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Application of plaster casts, splints, strappings and slings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Reduction of minor joint dislocations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Removal of foreign bodies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Eye washouts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Administration of medication to treat the injury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Administration of tetanus vaccines for injuries only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680565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Help your MIU help you">
            <a:hlinkClick r:id="" action="ppaction://media"/>
            <a:extLst>
              <a:ext uri="{FF2B5EF4-FFF2-40B4-BE49-F238E27FC236}">
                <a16:creationId xmlns:a16="http://schemas.microsoft.com/office/drawing/2014/main" id="{B5AEB547-DC1E-40FF-A978-33A95245772C}"/>
              </a:ext>
            </a:extLst>
          </p:cNvPr>
          <p:cNvPicPr>
            <a:picLocks noRot="1" noChangeAspect="1"/>
          </p:cNvPicPr>
          <p:nvPr>
            <a:videoFile r:link="rId1"/>
          </p:nvPr>
        </p:nvPicPr>
        <p:blipFill>
          <a:blip r:embed="rId3"/>
          <a:stretch>
            <a:fillRect/>
          </a:stretch>
        </p:blipFill>
        <p:spPr>
          <a:xfrm>
            <a:off x="9525" y="0"/>
            <a:ext cx="12172950" cy="6858000"/>
          </a:xfrm>
          <a:prstGeom prst="rect">
            <a:avLst/>
          </a:prstGeom>
        </p:spPr>
      </p:pic>
    </p:spTree>
    <p:extLst>
      <p:ext uri="{BB962C8B-B14F-4D97-AF65-F5344CB8AC3E}">
        <p14:creationId xmlns:p14="http://schemas.microsoft.com/office/powerpoint/2010/main" val="314261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F590B05-61FC-4F3F-ACAE-99E9BFFDB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3F62A9FD-8CDA-4409-A9E6-B07007ABC085}"/>
              </a:ext>
            </a:extLst>
          </p:cNvPr>
          <p:cNvSpPr>
            <a:spLocks noGrp="1"/>
          </p:cNvSpPr>
          <p:nvPr>
            <p:ph type="ctrTitle"/>
          </p:nvPr>
        </p:nvSpPr>
        <p:spPr>
          <a:xfrm>
            <a:off x="1523999" y="-110840"/>
            <a:ext cx="9144000" cy="1004311"/>
          </a:xfrm>
        </p:spPr>
        <p:txBody>
          <a:bodyPr>
            <a:normAutofit/>
          </a:bodyPr>
          <a:lstStyle/>
          <a:p>
            <a:r>
              <a:rPr lang="en-GB" sz="4400" dirty="0">
                <a:solidFill>
                  <a:schemeClr val="accent2"/>
                </a:solidFill>
                <a:latin typeface="Frutiger"/>
              </a:rPr>
              <a:t>Minor Injury Units</a:t>
            </a:r>
            <a:endParaRPr lang="en-GB" sz="4400" dirty="0">
              <a:solidFill>
                <a:srgbClr val="002060"/>
              </a:solidFill>
              <a:latin typeface="Frutiger"/>
            </a:endParaRPr>
          </a:p>
        </p:txBody>
      </p:sp>
      <p:sp>
        <p:nvSpPr>
          <p:cNvPr id="4" name="Title 1">
            <a:extLst>
              <a:ext uri="{FF2B5EF4-FFF2-40B4-BE49-F238E27FC236}">
                <a16:creationId xmlns:a16="http://schemas.microsoft.com/office/drawing/2014/main" id="{562DC3DD-17E3-4994-92E2-9D2A309B8571}"/>
              </a:ext>
            </a:extLst>
          </p:cNvPr>
          <p:cNvSpPr txBox="1">
            <a:spLocks/>
          </p:cNvSpPr>
          <p:nvPr/>
        </p:nvSpPr>
        <p:spPr>
          <a:xfrm>
            <a:off x="630380" y="4371105"/>
            <a:ext cx="10931237" cy="1946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rtl="0" fontAlgn="base"/>
            <a:r>
              <a:rPr lang="en-GB" sz="3200" b="1" i="0" dirty="0">
                <a:solidFill>
                  <a:srgbClr val="000000"/>
                </a:solidFill>
                <a:effectLst/>
                <a:latin typeface="Frutiger"/>
              </a:rPr>
              <a:t>What </a:t>
            </a:r>
            <a:r>
              <a:rPr lang="en-GB" sz="3200" b="1" i="0" dirty="0">
                <a:solidFill>
                  <a:srgbClr val="FF0000"/>
                </a:solidFill>
                <a:effectLst/>
                <a:latin typeface="Frutiger"/>
              </a:rPr>
              <a:t>CAN’T</a:t>
            </a:r>
            <a:r>
              <a:rPr lang="en-GB" sz="3200" b="1" i="0" dirty="0">
                <a:solidFill>
                  <a:srgbClr val="000000"/>
                </a:solidFill>
                <a:effectLst/>
                <a:latin typeface="Frutiger"/>
              </a:rPr>
              <a:t> they treat at an MIU?</a:t>
            </a:r>
            <a:r>
              <a:rPr lang="en-GB" sz="3200" b="0" i="0" dirty="0">
                <a:solidFill>
                  <a:srgbClr val="000000"/>
                </a:solidFill>
                <a:effectLst/>
                <a:latin typeface="Frutiger"/>
              </a:rPr>
              <a:t> </a:t>
            </a:r>
          </a:p>
          <a:p>
            <a:pPr algn="l" rtl="0" fontAlgn="base"/>
            <a:r>
              <a:rPr lang="en-GB" sz="2400" b="0" i="0" dirty="0">
                <a:solidFill>
                  <a:srgbClr val="343A40"/>
                </a:solidFill>
                <a:effectLst/>
                <a:latin typeface="Frutiger"/>
              </a:rPr>
              <a:t>Minor Injury Units cannot treat: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Colds, coughs, sore throats, earache, rashes, temperatures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Urinary infections, cystitis or catheter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Dental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Accident with injury to abdomen/ stomach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Abdominal pain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Chest pain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Collapse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Breathing problems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Stroke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Overdose and poisoning</a:t>
            </a:r>
          </a:p>
          <a:p>
            <a:pPr algn="l" rtl="0" fontAlgn="base">
              <a:buFont typeface="Arial" panose="020B0604020202020204" pitchFamily="34" charset="0"/>
              <a:buChar char="•"/>
            </a:pPr>
            <a:r>
              <a:rPr lang="en-GB" sz="2400" dirty="0">
                <a:solidFill>
                  <a:srgbClr val="343A40"/>
                </a:solidFill>
                <a:latin typeface="Frutiger"/>
              </a:rPr>
              <a:t> Mental health problems</a:t>
            </a:r>
            <a:r>
              <a:rPr lang="en-GB" sz="2400" b="0" i="0" dirty="0">
                <a:solidFill>
                  <a:srgbClr val="343A40"/>
                </a:solidFill>
                <a:effectLst/>
                <a:latin typeface="Frutiger"/>
              </a:rPr>
              <a:t>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Painful limbs, joints or backs (not caused by an injury)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Skin complaints including boils and rashes </a:t>
            </a:r>
            <a:endParaRPr lang="en-GB" sz="2400" b="0" i="0" dirty="0">
              <a:solidFill>
                <a:srgbClr val="000000"/>
              </a:solidFill>
              <a:effectLst/>
              <a:latin typeface="Frutiger"/>
            </a:endParaRPr>
          </a:p>
          <a:p>
            <a:pPr algn="l" rtl="0" fontAlgn="base">
              <a:buFont typeface="Arial" panose="020B0604020202020204" pitchFamily="34" charset="0"/>
              <a:buChar char="•"/>
            </a:pPr>
            <a:r>
              <a:rPr lang="en-GB" sz="2400" b="0" i="0" dirty="0">
                <a:solidFill>
                  <a:srgbClr val="343A40"/>
                </a:solidFill>
                <a:effectLst/>
                <a:latin typeface="Frutiger"/>
              </a:rPr>
              <a:t> Wounds that have not been caused during an accident </a:t>
            </a:r>
            <a:endParaRPr lang="en-GB" sz="2400" b="0" i="0" dirty="0">
              <a:solidFill>
                <a:srgbClr val="000000"/>
              </a:solidFill>
              <a:effectLst/>
              <a:latin typeface="Frutiger"/>
            </a:endParaRPr>
          </a:p>
        </p:txBody>
      </p:sp>
    </p:spTree>
    <p:extLst>
      <p:ext uri="{BB962C8B-B14F-4D97-AF65-F5344CB8AC3E}">
        <p14:creationId xmlns:p14="http://schemas.microsoft.com/office/powerpoint/2010/main" val="30613889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848</TotalTime>
  <Words>3191</Words>
  <Application>Microsoft Office PowerPoint</Application>
  <PresentationFormat>Widescreen</PresentationFormat>
  <Paragraphs>896</Paragraphs>
  <Slides>55</Slides>
  <Notes>0</Notes>
  <HiddenSlides>0</HiddenSlides>
  <MMClips>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Arial</vt:lpstr>
      <vt:lpstr>Calibri</vt:lpstr>
      <vt:lpstr>Calibri Light</vt:lpstr>
      <vt:lpstr>Frutiger</vt:lpstr>
      <vt:lpstr>Segoe UI</vt:lpstr>
      <vt:lpstr>Wingdings</vt:lpstr>
      <vt:lpstr>WordVisi_MSFontService</vt:lpstr>
      <vt:lpstr>Office Theme</vt:lpstr>
      <vt:lpstr>Care Navigation  Urgent and Emergency Care at Aneurin Bevan University Health Board</vt:lpstr>
      <vt:lpstr>This training has been designed to help when navigating to one of Aneurin Bevan University Health Board‘s Minor Injury Units, or the Emergency Department.</vt:lpstr>
      <vt:lpstr>Minor Injury Units</vt:lpstr>
      <vt:lpstr>PowerPoint Presentation</vt:lpstr>
      <vt:lpstr>Minor Injury Units</vt:lpstr>
      <vt:lpstr>Minor Injury Units</vt:lpstr>
      <vt:lpstr>Minor Injury Units</vt:lpstr>
      <vt:lpstr>PowerPoint Presentation</vt:lpstr>
      <vt:lpstr>Minor Injury Units</vt:lpstr>
      <vt:lpstr>Minor Injury Units</vt:lpstr>
      <vt:lpstr>The Emergency Department</vt:lpstr>
      <vt:lpstr>PowerPoint Presentation</vt:lpstr>
      <vt:lpstr>The Emergency Department</vt:lpstr>
      <vt:lpstr>The Emergency Department</vt:lpstr>
      <vt:lpstr>The Emergency Department</vt:lpstr>
      <vt:lpstr>PowerPoint Presentation</vt:lpstr>
      <vt:lpstr>Children’s Emergency Hospital Services</vt:lpstr>
      <vt:lpstr>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Further information about Urgent and Emergency Care can be found at  abuhb.nhs.wales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Navigation Minor Injury Units and  the Emergency Department at Aneurin Bevan University Health Board</dc:title>
  <dc:creator>Lisa Orford (Aneurin Bevan UHB - Communications)</dc:creator>
  <cp:lastModifiedBy>Lisa Orford (Aneurin Bevan UHB - Communications)</cp:lastModifiedBy>
  <cp:revision>58</cp:revision>
  <dcterms:created xsi:type="dcterms:W3CDTF">2023-02-24T13:22:34Z</dcterms:created>
  <dcterms:modified xsi:type="dcterms:W3CDTF">2023-09-06T10:24:36Z</dcterms:modified>
</cp:coreProperties>
</file>